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6"/>
  </p:notesMasterIdLst>
  <p:handoutMasterIdLst>
    <p:handoutMasterId r:id="rId27"/>
  </p:handoutMasterIdLst>
  <p:sldIdLst>
    <p:sldId id="547" r:id="rId2"/>
    <p:sldId id="550" r:id="rId3"/>
    <p:sldId id="558" r:id="rId4"/>
    <p:sldId id="596" r:id="rId5"/>
    <p:sldId id="597" r:id="rId6"/>
    <p:sldId id="598" r:id="rId7"/>
    <p:sldId id="599" r:id="rId8"/>
    <p:sldId id="584" r:id="rId9"/>
    <p:sldId id="601" r:id="rId10"/>
    <p:sldId id="603" r:id="rId11"/>
    <p:sldId id="604" r:id="rId12"/>
    <p:sldId id="606" r:id="rId13"/>
    <p:sldId id="600" r:id="rId14"/>
    <p:sldId id="605" r:id="rId15"/>
    <p:sldId id="608" r:id="rId16"/>
    <p:sldId id="592" r:id="rId17"/>
    <p:sldId id="611" r:id="rId18"/>
    <p:sldId id="607" r:id="rId19"/>
    <p:sldId id="609" r:id="rId20"/>
    <p:sldId id="610" r:id="rId21"/>
    <p:sldId id="562" r:id="rId22"/>
    <p:sldId id="554" r:id="rId23"/>
    <p:sldId id="552" r:id="rId24"/>
    <p:sldId id="553" r:id="rId2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12" d="100"/>
          <a:sy n="112" d="100"/>
        </p:scale>
        <p:origin x="-1488" y="-78"/>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28/09/2018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9/28/2018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For loops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For_loo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For loops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Warning</a:t>
            </a:r>
            <a:endParaRPr lang="en-CA" dirty="0"/>
          </a:p>
        </p:txBody>
      </p:sp>
      <p:sp>
        <p:nvSpPr>
          <p:cNvPr id="3" name="Content Placeholder 2"/>
          <p:cNvSpPr>
            <a:spLocks noGrp="1"/>
          </p:cNvSpPr>
          <p:nvPr>
            <p:ph idx="1"/>
          </p:nvPr>
        </p:nvSpPr>
        <p:spPr/>
        <p:txBody>
          <a:bodyPr/>
          <a:lstStyle/>
          <a:p>
            <a:r>
              <a:rPr lang="en-CA" dirty="0" smtClean="0"/>
              <a:t>The output may appear confusing:</a:t>
            </a:r>
          </a:p>
          <a:p>
            <a:pPr marL="800100" lvl="2" indent="0">
              <a:buNone/>
            </a:pPr>
            <a:r>
              <a:rPr lang="en-CA" sz="1800" dirty="0" smtClean="0">
                <a:latin typeface="Consolas" panose="020B0609020204030204" pitchFamily="49" charset="0"/>
                <a:cs typeface="Consolas" panose="020B0609020204030204" pitchFamily="49" charset="0"/>
              </a:rPr>
              <a:t>unsigned int n{10};</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for </a:t>
            </a:r>
            <a:r>
              <a:rPr lang="en-CA" sz="1800" dirty="0">
                <a:latin typeface="Consolas" panose="020B0609020204030204" pitchFamily="49" charset="0"/>
                <a:cs typeface="Consolas" panose="020B0609020204030204" pitchFamily="49" charset="0"/>
              </a:rPr>
              <a:t>( </a:t>
            </a:r>
            <a:r>
              <a:rPr lang="en-CA" sz="1800" b="1" dirty="0">
                <a:solidFill>
                  <a:srgbClr val="FF0000"/>
                </a:solidFill>
                <a:latin typeface="Consolas" panose="020B0609020204030204" pitchFamily="49" charset="0"/>
                <a:cs typeface="Consolas" panose="020B0609020204030204" pitchFamily="49" charset="0"/>
              </a:rPr>
              <a:t>unsigned int k{0}</a:t>
            </a:r>
            <a:r>
              <a:rPr lang="en-CA" sz="1800" dirty="0">
                <a:latin typeface="Consolas" panose="020B0609020204030204" pitchFamily="49" charset="0"/>
                <a:cs typeface="Consolas" panose="020B0609020204030204" pitchFamily="49" charset="0"/>
              </a:rPr>
              <a:t>; </a:t>
            </a:r>
            <a:r>
              <a:rPr lang="en-CA" sz="1800" b="1" dirty="0">
                <a:solidFill>
                  <a:srgbClr val="7030A0"/>
                </a:solidFill>
                <a:latin typeface="Consolas" panose="020B0609020204030204" pitchFamily="49" charset="0"/>
                <a:cs typeface="Consolas" panose="020B0609020204030204" pitchFamily="49" charset="0"/>
              </a:rPr>
              <a:t>k &lt; n</a:t>
            </a:r>
            <a:r>
              <a:rPr lang="en-CA" sz="1800" dirty="0">
                <a:latin typeface="Consolas" panose="020B0609020204030204" pitchFamily="49" charset="0"/>
                <a:cs typeface="Consolas" panose="020B0609020204030204" pitchFamily="49" charset="0"/>
              </a:rPr>
              <a:t>; </a:t>
            </a:r>
            <a:r>
              <a:rPr lang="en-CA" sz="1800" b="1" dirty="0">
                <a:solidFill>
                  <a:srgbClr val="0070C0"/>
                </a:solidFill>
                <a:latin typeface="Consolas" panose="020B0609020204030204" pitchFamily="49" charset="0"/>
                <a:cs typeface="Consolas" panose="020B0609020204030204" pitchFamily="49" charset="0"/>
              </a:rPr>
              <a:t>++k</a:t>
            </a:r>
            <a:r>
              <a:rPr lang="en-CA" sz="1800" dirty="0">
                <a:latin typeface="Consolas" panose="020B0609020204030204" pitchFamily="49" charset="0"/>
                <a:cs typeface="Consolas" panose="020B0609020204030204" pitchFamily="49" charset="0"/>
              </a:rPr>
              <a:t>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if ( (k % 3) == 2 )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k += 2;</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endParaRPr lang="en-CA" sz="1800" dirty="0">
              <a:latin typeface="Consolas" panose="020B0609020204030204" pitchFamily="49" charset="0"/>
              <a:cs typeface="Consolas" panose="020B0609020204030204" pitchFamily="49" charset="0"/>
            </a:endParaRP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if ( (k % </a:t>
            </a:r>
            <a:r>
              <a:rPr lang="en-CA" sz="1800" dirty="0" smtClean="0">
                <a:latin typeface="Consolas" panose="020B0609020204030204" pitchFamily="49" charset="0"/>
                <a:cs typeface="Consolas" panose="020B0609020204030204" pitchFamily="49" charset="0"/>
              </a:rPr>
              <a:t>4) </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1 </a:t>
            </a:r>
            <a:r>
              <a:rPr lang="en-CA" sz="1800" dirty="0">
                <a:latin typeface="Consolas" panose="020B0609020204030204" pitchFamily="49" charset="0"/>
                <a:cs typeface="Consolas" panose="020B0609020204030204" pitchFamily="49" charset="0"/>
              </a:rPr>
              <a:t>)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++n;</a:t>
            </a:r>
            <a:endParaRPr lang="en-CA" sz="1800" dirty="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    std::cout &lt;&lt; k &lt;&lt; </a:t>
            </a:r>
            <a:r>
              <a:rPr lang="en-CA" sz="1800" dirty="0" smtClean="0">
                <a:latin typeface="Consolas" panose="020B0609020204030204" pitchFamily="49" charset="0"/>
                <a:cs typeface="Consolas" panose="020B0609020204030204" pitchFamily="49" charset="0"/>
              </a:rPr>
              <a:t>",\t" </a:t>
            </a:r>
            <a:r>
              <a:rPr lang="en-CA" sz="1800" dirty="0" smtClean="0">
                <a:latin typeface="Consolas" panose="020B0609020204030204" pitchFamily="49" charset="0"/>
                <a:cs typeface="Consolas" panose="020B0609020204030204" pitchFamily="49" charset="0"/>
              </a:rPr>
              <a:t>&lt;&lt; n &lt;&lt; std::endl;</a:t>
            </a: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p:txBody>
      </p:sp>
      <p:sp>
        <p:nvSpPr>
          <p:cNvPr id="4" name="Rectangle 3"/>
          <p:cNvSpPr/>
          <p:nvPr/>
        </p:nvSpPr>
        <p:spPr>
          <a:xfrm>
            <a:off x="6876256" y="2394754"/>
            <a:ext cx="1944216" cy="1754326"/>
          </a:xfrm>
          <a:prstGeom prst="rect">
            <a:avLst/>
          </a:prstGeom>
        </p:spPr>
        <p:txBody>
          <a:bodyPr wrap="square">
            <a:spAutoFit/>
          </a:bodyPr>
          <a:lstStyle/>
          <a:p>
            <a:r>
              <a:rPr lang="en-CA" dirty="0" smtClean="0">
                <a:solidFill>
                  <a:srgbClr val="0070C0"/>
                </a:solidFill>
                <a:latin typeface="Georgia" panose="02040502050405020303" pitchFamily="18" charset="0"/>
              </a:rPr>
              <a:t>Output:</a:t>
            </a:r>
          </a:p>
          <a:p>
            <a:r>
              <a:rPr lang="en-CA" dirty="0" smtClean="0">
                <a:solidFill>
                  <a:srgbClr val="0070C0"/>
                </a:solidFill>
                <a:latin typeface="Consolas" panose="020B0609020204030204" pitchFamily="49" charset="0"/>
                <a:cs typeface="Consolas" panose="020B0609020204030204" pitchFamily="49" charset="0"/>
              </a:rPr>
              <a:t>   0,	10</a:t>
            </a:r>
          </a:p>
          <a:p>
            <a:r>
              <a:rPr lang="en-CA" dirty="0" smtClean="0">
                <a:solidFill>
                  <a:srgbClr val="0070C0"/>
                </a:solidFill>
                <a:latin typeface="Consolas" panose="020B0609020204030204" pitchFamily="49" charset="0"/>
                <a:cs typeface="Consolas" panose="020B0609020204030204" pitchFamily="49" charset="0"/>
              </a:rPr>
              <a:t>   1,	11</a:t>
            </a:r>
          </a:p>
          <a:p>
            <a:r>
              <a:rPr lang="en-CA" dirty="0" smtClean="0">
                <a:solidFill>
                  <a:srgbClr val="0070C0"/>
                </a:solidFill>
                <a:latin typeface="Consolas" panose="020B0609020204030204" pitchFamily="49" charset="0"/>
                <a:cs typeface="Consolas" panose="020B0609020204030204" pitchFamily="49" charset="0"/>
              </a:rPr>
              <a:t>   4,	11</a:t>
            </a:r>
          </a:p>
          <a:p>
            <a:r>
              <a:rPr lang="en-CA" dirty="0" smtClean="0">
                <a:solidFill>
                  <a:srgbClr val="0070C0"/>
                </a:solidFill>
                <a:latin typeface="Consolas" panose="020B0609020204030204" pitchFamily="49" charset="0"/>
                <a:cs typeface="Consolas" panose="020B0609020204030204" pitchFamily="49" charset="0"/>
              </a:rPr>
              <a:t>   7,	11</a:t>
            </a:r>
          </a:p>
          <a:p>
            <a:r>
              <a:rPr lang="en-CA" dirty="0" smtClean="0">
                <a:solidFill>
                  <a:srgbClr val="0070C0"/>
                </a:solidFill>
                <a:latin typeface="Consolas" panose="020B0609020204030204" pitchFamily="49" charset="0"/>
                <a:cs typeface="Consolas" panose="020B0609020204030204" pitchFamily="49" charset="0"/>
              </a:rPr>
              <a:t>   10,	11</a:t>
            </a:r>
            <a:endParaRPr lang="en-CA" dirty="0">
              <a:solidFill>
                <a:srgbClr val="0070C0"/>
              </a:solidFill>
              <a:latin typeface="Consolas" panose="020B0609020204030204" pitchFamily="49" charset="0"/>
              <a:cs typeface="Consolas" panose="020B0609020204030204" pitchFamily="49" charset="0"/>
            </a:endParaRPr>
          </a:p>
        </p:txBody>
      </p:sp>
      <p:sp>
        <p:nvSpPr>
          <p:cNvPr id="5" name="TextBox 4"/>
          <p:cNvSpPr txBox="1"/>
          <p:nvPr/>
        </p:nvSpPr>
        <p:spPr>
          <a:xfrm>
            <a:off x="4499992" y="4878164"/>
            <a:ext cx="4581703" cy="400110"/>
          </a:xfrm>
          <a:prstGeom prst="rect">
            <a:avLst/>
          </a:prstGeom>
          <a:noFill/>
        </p:spPr>
        <p:txBody>
          <a:bodyPr wrap="none" rtlCol="0">
            <a:spAutoFit/>
          </a:bodyPr>
          <a:lstStyle/>
          <a:p>
            <a:r>
              <a:rPr lang="en-CA" sz="2000" dirty="0" smtClean="0">
                <a:solidFill>
                  <a:srgbClr val="FF0000"/>
                </a:solidFill>
                <a:latin typeface="Georgia" panose="02040502050405020303" pitchFamily="18" charset="0"/>
              </a:rPr>
              <a:t>Note that </a:t>
            </a:r>
            <a:r>
              <a:rPr lang="en-CA" sz="2000" dirty="0" smtClean="0">
                <a:solidFill>
                  <a:srgbClr val="FF0000"/>
                </a:solidFill>
                <a:latin typeface="Consolas" panose="020B0609020204030204" pitchFamily="49" charset="0"/>
                <a:cs typeface="Consolas" panose="020B0609020204030204" pitchFamily="49" charset="0"/>
              </a:rPr>
              <a:t>k == n</a:t>
            </a:r>
            <a:r>
              <a:rPr lang="en-CA" sz="2000" dirty="0" smtClean="0">
                <a:solidFill>
                  <a:srgbClr val="FF0000"/>
                </a:solidFill>
                <a:latin typeface="Georgia" panose="02040502050405020303" pitchFamily="18" charset="0"/>
              </a:rPr>
              <a:t> in the last iteration…</a:t>
            </a:r>
            <a:endParaRPr lang="en-CA" sz="20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2636896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Warning</a:t>
            </a:r>
            <a:endParaRPr lang="en-CA" dirty="0"/>
          </a:p>
        </p:txBody>
      </p:sp>
      <p:sp>
        <p:nvSpPr>
          <p:cNvPr id="3" name="Content Placeholder 2"/>
          <p:cNvSpPr>
            <a:spLocks noGrp="1"/>
          </p:cNvSpPr>
          <p:nvPr>
            <p:ph idx="1"/>
          </p:nvPr>
        </p:nvSpPr>
        <p:spPr/>
        <p:txBody>
          <a:bodyPr/>
          <a:lstStyle/>
          <a:p>
            <a:r>
              <a:rPr lang="en-CA" dirty="0" smtClean="0"/>
              <a:t>In general, </a:t>
            </a:r>
            <a:r>
              <a:rPr lang="en-CA" b="1" dirty="0" smtClean="0"/>
              <a:t>don’t do this</a:t>
            </a:r>
            <a:r>
              <a:rPr lang="en-CA" dirty="0" smtClean="0"/>
              <a:t>—use a while loop instead!</a:t>
            </a:r>
          </a:p>
          <a:p>
            <a:pPr marL="800100" lvl="2" indent="0">
              <a:buNone/>
            </a:pPr>
            <a:r>
              <a:rPr lang="en-CA" sz="1800" dirty="0" smtClean="0">
                <a:latin typeface="Consolas" panose="020B0609020204030204" pitchFamily="49" charset="0"/>
                <a:cs typeface="Consolas" panose="020B0609020204030204" pitchFamily="49" charset="0"/>
              </a:rPr>
              <a:t>unsigned int n{10};</a:t>
            </a:r>
          </a:p>
          <a:p>
            <a:pPr marL="800100" lvl="2" indent="0">
              <a:buNone/>
            </a:pPr>
            <a:r>
              <a:rPr lang="en-CA" sz="1800" b="1" dirty="0">
                <a:solidFill>
                  <a:srgbClr val="FF0000"/>
                </a:solidFill>
                <a:latin typeface="Consolas" panose="020B0609020204030204" pitchFamily="49" charset="0"/>
                <a:cs typeface="Consolas" panose="020B0609020204030204" pitchFamily="49" charset="0"/>
              </a:rPr>
              <a:t>unsigned int k{0</a:t>
            </a:r>
            <a:r>
              <a:rPr lang="en-CA" sz="1800" b="1" dirty="0" smtClean="0">
                <a:solidFill>
                  <a:srgbClr val="FF0000"/>
                </a:solidFill>
                <a:latin typeface="Consolas" panose="020B0609020204030204" pitchFamily="49" charset="0"/>
                <a:cs typeface="Consolas" panose="020B0609020204030204" pitchFamily="49" charset="0"/>
              </a:rPr>
              <a:t>};</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while </a:t>
            </a:r>
            <a:r>
              <a:rPr lang="en-CA" sz="1800" dirty="0">
                <a:latin typeface="Consolas" panose="020B0609020204030204" pitchFamily="49" charset="0"/>
                <a:cs typeface="Consolas" panose="020B0609020204030204" pitchFamily="49" charset="0"/>
              </a:rPr>
              <a:t>( </a:t>
            </a:r>
            <a:r>
              <a:rPr lang="en-CA" sz="1800" b="1" dirty="0" smtClean="0">
                <a:solidFill>
                  <a:srgbClr val="7030A0"/>
                </a:solidFill>
                <a:latin typeface="Consolas" panose="020B0609020204030204" pitchFamily="49" charset="0"/>
                <a:cs typeface="Consolas" panose="020B0609020204030204" pitchFamily="49" charset="0"/>
              </a:rPr>
              <a:t>k </a:t>
            </a:r>
            <a:r>
              <a:rPr lang="en-CA" sz="1800" b="1" dirty="0">
                <a:solidFill>
                  <a:srgbClr val="7030A0"/>
                </a:solidFill>
                <a:latin typeface="Consolas" panose="020B0609020204030204" pitchFamily="49" charset="0"/>
                <a:cs typeface="Consolas" panose="020B0609020204030204" pitchFamily="49" charset="0"/>
              </a:rPr>
              <a:t>&lt; </a:t>
            </a:r>
            <a:r>
              <a:rPr lang="en-CA" sz="1800" b="1" dirty="0" smtClean="0">
                <a:solidFill>
                  <a:srgbClr val="7030A0"/>
                </a:solidFill>
                <a:latin typeface="Consolas" panose="020B0609020204030204" pitchFamily="49" charset="0"/>
                <a:cs typeface="Consolas" panose="020B0609020204030204" pitchFamily="49" charset="0"/>
              </a:rPr>
              <a:t>n</a:t>
            </a:r>
            <a:r>
              <a:rPr lang="en-CA" sz="1800" dirty="0" smtClean="0">
                <a:latin typeface="Consolas" panose="020B0609020204030204" pitchFamily="49" charset="0"/>
                <a:cs typeface="Consolas" panose="020B0609020204030204" pitchFamily="49" charset="0"/>
              </a:rPr>
              <a:t> ) </a:t>
            </a:r>
            <a:r>
              <a:rPr lang="en-CA" sz="1800" dirty="0">
                <a:latin typeface="Consolas" panose="020B0609020204030204" pitchFamily="49" charset="0"/>
                <a:cs typeface="Consolas" panose="020B0609020204030204" pitchFamily="49" charset="0"/>
              </a:rPr>
              <a:t>{</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if ( (k % 3) == 2 )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k += 2;</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endParaRPr lang="en-CA" sz="1800" dirty="0">
              <a:latin typeface="Consolas" panose="020B0609020204030204" pitchFamily="49" charset="0"/>
              <a:cs typeface="Consolas" panose="020B0609020204030204" pitchFamily="49" charset="0"/>
            </a:endParaRP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if ( (k % </a:t>
            </a:r>
            <a:r>
              <a:rPr lang="en-CA" sz="1800" dirty="0" smtClean="0">
                <a:latin typeface="Consolas" panose="020B0609020204030204" pitchFamily="49" charset="0"/>
                <a:cs typeface="Consolas" panose="020B0609020204030204" pitchFamily="49" charset="0"/>
              </a:rPr>
              <a:t>4) </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1 </a:t>
            </a:r>
            <a:r>
              <a:rPr lang="en-CA" sz="1800" dirty="0">
                <a:latin typeface="Consolas" panose="020B0609020204030204" pitchFamily="49" charset="0"/>
                <a:cs typeface="Consolas" panose="020B0609020204030204" pitchFamily="49" charset="0"/>
              </a:rPr>
              <a:t>)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++n;</a:t>
            </a:r>
            <a:endParaRPr lang="en-CA" sz="1800" dirty="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    std::cout &lt;&lt; k &lt;&lt; ", " &lt;&lt; n &lt;&lt; std::endl;</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b="1" dirty="0">
                <a:solidFill>
                  <a:srgbClr val="0070C0"/>
                </a:solidFill>
                <a:latin typeface="Consolas" panose="020B0609020204030204" pitchFamily="49" charset="0"/>
                <a:cs typeface="Consolas" panose="020B0609020204030204" pitchFamily="49" charset="0"/>
              </a:rPr>
              <a:t>++k</a:t>
            </a: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89795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Variations on a theme</a:t>
            </a:r>
            <a:endParaRPr lang="en-CA" dirty="0"/>
          </a:p>
        </p:txBody>
      </p:sp>
      <p:sp>
        <p:nvSpPr>
          <p:cNvPr id="3" name="Content Placeholder 2"/>
          <p:cNvSpPr>
            <a:spLocks noGrp="1"/>
          </p:cNvSpPr>
          <p:nvPr>
            <p:ph idx="1"/>
          </p:nvPr>
        </p:nvSpPr>
        <p:spPr/>
        <p:txBody>
          <a:bodyPr/>
          <a:lstStyle/>
          <a:p>
            <a:r>
              <a:rPr lang="en-CA" dirty="0" smtClean="0"/>
              <a:t>The following are identical:</a:t>
            </a:r>
          </a:p>
          <a:p>
            <a:pPr marL="800100" lvl="2" indent="0">
              <a:buNone/>
            </a:pPr>
            <a:r>
              <a:rPr lang="en-CA" sz="1800" dirty="0" smtClean="0">
                <a:latin typeface="Consolas" panose="020B0609020204030204" pitchFamily="49" charset="0"/>
                <a:cs typeface="Consolas" panose="020B0609020204030204" pitchFamily="49" charset="0"/>
              </a:rPr>
              <a:t>for </a:t>
            </a:r>
            <a:r>
              <a:rPr lang="en-CA" sz="1800" dirty="0">
                <a:latin typeface="Consolas" panose="020B0609020204030204" pitchFamily="49" charset="0"/>
                <a:cs typeface="Consolas" panose="020B0609020204030204" pitchFamily="49" charset="0"/>
              </a:rPr>
              <a:t>( </a:t>
            </a:r>
            <a:r>
              <a:rPr lang="en-CA" sz="1800" b="1" dirty="0">
                <a:solidFill>
                  <a:srgbClr val="FF0000"/>
                </a:solidFill>
                <a:latin typeface="Consolas" panose="020B0609020204030204" pitchFamily="49" charset="0"/>
                <a:cs typeface="Consolas" panose="020B0609020204030204" pitchFamily="49" charset="0"/>
              </a:rPr>
              <a:t>unsigned int k{0}</a:t>
            </a:r>
            <a:r>
              <a:rPr lang="en-CA" sz="1800" dirty="0">
                <a:latin typeface="Consolas" panose="020B0609020204030204" pitchFamily="49" charset="0"/>
                <a:cs typeface="Consolas" panose="020B0609020204030204" pitchFamily="49" charset="0"/>
              </a:rPr>
              <a:t>; </a:t>
            </a:r>
            <a:r>
              <a:rPr lang="en-CA" sz="1800" b="1" dirty="0">
                <a:solidFill>
                  <a:srgbClr val="7030A0"/>
                </a:solidFill>
                <a:latin typeface="Consolas" panose="020B0609020204030204" pitchFamily="49" charset="0"/>
                <a:cs typeface="Consolas" panose="020B0609020204030204" pitchFamily="49" charset="0"/>
              </a:rPr>
              <a:t>k &lt; </a:t>
            </a:r>
            <a:r>
              <a:rPr lang="en-CA" sz="1800" b="1" dirty="0" smtClean="0">
                <a:solidFill>
                  <a:srgbClr val="7030A0"/>
                </a:solidFill>
                <a:latin typeface="Consolas" panose="020B0609020204030204" pitchFamily="49" charset="0"/>
                <a:cs typeface="Consolas" panose="020B0609020204030204" pitchFamily="49" charset="0"/>
              </a:rPr>
              <a:t>10</a:t>
            </a:r>
            <a:r>
              <a:rPr lang="en-CA" sz="1800" dirty="0" smtClean="0">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++k</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 {</a:t>
            </a:r>
          </a:p>
          <a:p>
            <a:pPr marL="800100" lvl="2" indent="0">
              <a:buNone/>
            </a:pPr>
            <a:r>
              <a:rPr lang="en-CA" sz="1800" dirty="0">
                <a:latin typeface="Consolas" panose="020B0609020204030204" pitchFamily="49" charset="0"/>
                <a:cs typeface="Consolas" panose="020B0609020204030204" pitchFamily="49" charset="0"/>
              </a:rPr>
              <a:t>    // </a:t>
            </a:r>
            <a:r>
              <a:rPr lang="en-CA" sz="1800" dirty="0" smtClean="0">
                <a:latin typeface="Consolas" panose="020B0609020204030204" pitchFamily="49" charset="0"/>
                <a:cs typeface="Consolas" panose="020B0609020204030204" pitchFamily="49" charset="0"/>
              </a:rPr>
              <a:t>'k</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takes on the values, 0, 1, 2, 3, ..., 8, 9</a:t>
            </a:r>
            <a:endParaRPr lang="en-CA" sz="1800" dirty="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a:t>
            </a:r>
          </a:p>
          <a:p>
            <a:pPr marL="457200" lvl="1" indent="0">
              <a:buNone/>
            </a:pPr>
            <a:endParaRPr lang="en-CA" dirty="0" smtClean="0"/>
          </a:p>
          <a:p>
            <a:pPr marL="800100" lvl="2" indent="0">
              <a:buNone/>
            </a:pPr>
            <a:r>
              <a:rPr lang="en-CA" sz="1800" dirty="0" smtClean="0">
                <a:latin typeface="Consolas" panose="020B0609020204030204" pitchFamily="49" charset="0"/>
                <a:cs typeface="Consolas" panose="020B0609020204030204" pitchFamily="49" charset="0"/>
              </a:rPr>
              <a:t>for </a:t>
            </a:r>
            <a:r>
              <a:rPr lang="en-CA" sz="1800" dirty="0">
                <a:latin typeface="Consolas" panose="020B0609020204030204" pitchFamily="49" charset="0"/>
                <a:cs typeface="Consolas" panose="020B0609020204030204" pitchFamily="49" charset="0"/>
              </a:rPr>
              <a:t>( </a:t>
            </a:r>
            <a:r>
              <a:rPr lang="en-CA" sz="1800" b="1" dirty="0">
                <a:solidFill>
                  <a:srgbClr val="FF0000"/>
                </a:solidFill>
                <a:latin typeface="Consolas" panose="020B0609020204030204" pitchFamily="49" charset="0"/>
                <a:cs typeface="Consolas" panose="020B0609020204030204" pitchFamily="49" charset="0"/>
              </a:rPr>
              <a:t>unsigned int </a:t>
            </a:r>
            <a:r>
              <a:rPr lang="en-CA" sz="1800" b="1" dirty="0" smtClean="0">
                <a:solidFill>
                  <a:srgbClr val="FF0000"/>
                </a:solidFill>
                <a:latin typeface="Consolas" panose="020B0609020204030204" pitchFamily="49" charset="0"/>
                <a:cs typeface="Consolas" panose="020B0609020204030204" pitchFamily="49" charset="0"/>
              </a:rPr>
              <a:t>k{0}</a:t>
            </a:r>
            <a:r>
              <a:rPr lang="en-CA" sz="1800" dirty="0" smtClean="0">
                <a:latin typeface="Consolas" panose="020B0609020204030204" pitchFamily="49" charset="0"/>
                <a:cs typeface="Consolas" panose="020B0609020204030204" pitchFamily="49" charset="0"/>
              </a:rPr>
              <a:t>; </a:t>
            </a:r>
            <a:r>
              <a:rPr lang="en-CA" sz="1800" b="1" dirty="0">
                <a:solidFill>
                  <a:srgbClr val="7030A0"/>
                </a:solidFill>
                <a:latin typeface="Consolas" panose="020B0609020204030204" pitchFamily="49" charset="0"/>
                <a:cs typeface="Consolas" panose="020B0609020204030204" pitchFamily="49" charset="0"/>
              </a:rPr>
              <a:t>k </a:t>
            </a:r>
            <a:r>
              <a:rPr lang="en-CA" sz="1800" b="1" dirty="0" smtClean="0">
                <a:solidFill>
                  <a:srgbClr val="7030A0"/>
                </a:solidFill>
                <a:latin typeface="Consolas" panose="020B0609020204030204" pitchFamily="49" charset="0"/>
                <a:cs typeface="Consolas" panose="020B0609020204030204" pitchFamily="49" charset="0"/>
              </a:rPr>
              <a:t>!= n</a:t>
            </a:r>
            <a:r>
              <a:rPr lang="en-CA" sz="1800" dirty="0" smtClean="0">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++k</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 {</a:t>
            </a:r>
          </a:p>
          <a:p>
            <a:pPr marL="800100" lvl="2" indent="0">
              <a:buNone/>
            </a:pPr>
            <a:r>
              <a:rPr lang="en-CA" sz="1800" dirty="0">
                <a:latin typeface="Consolas" panose="020B0609020204030204" pitchFamily="49" charset="0"/>
                <a:cs typeface="Consolas" panose="020B0609020204030204" pitchFamily="49" charset="0"/>
              </a:rPr>
              <a:t>    // 'k' takes on the values, 0, 1, 2, 3, ..., 8, 9</a:t>
            </a:r>
          </a:p>
          <a:p>
            <a:pPr marL="800100" lvl="2" indent="0">
              <a:buNone/>
            </a:pPr>
            <a:r>
              <a:rPr lang="en-CA" sz="1800" dirty="0" smtClean="0">
                <a:latin typeface="Consolas" panose="020B0609020204030204" pitchFamily="49" charset="0"/>
                <a:cs typeface="Consolas" panose="020B0609020204030204" pitchFamily="49" charset="0"/>
              </a:rPr>
              <a:t>}</a:t>
            </a:r>
          </a:p>
          <a:p>
            <a:pPr marL="800100" lvl="2" indent="0">
              <a:buNone/>
            </a:pPr>
            <a:endParaRPr lang="en-CA" sz="1800" dirty="0">
              <a:latin typeface="Consolas" panose="020B0609020204030204" pitchFamily="49" charset="0"/>
              <a:cs typeface="Consolas" panose="020B0609020204030204" pitchFamily="49" charset="0"/>
            </a:endParaRPr>
          </a:p>
          <a:p>
            <a:pPr lvl="3" indent="-342900"/>
            <a:r>
              <a:rPr lang="en-CA" sz="1800" dirty="0" smtClean="0">
                <a:solidFill>
                  <a:prstClr val="black"/>
                </a:solidFill>
              </a:rPr>
              <a:t>The first is more common</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14360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Variations on a theme</a:t>
            </a:r>
            <a:endParaRPr lang="en-CA" dirty="0"/>
          </a:p>
        </p:txBody>
      </p:sp>
      <p:sp>
        <p:nvSpPr>
          <p:cNvPr id="3" name="Content Placeholder 2"/>
          <p:cNvSpPr>
            <a:spLocks noGrp="1"/>
          </p:cNvSpPr>
          <p:nvPr>
            <p:ph idx="1"/>
          </p:nvPr>
        </p:nvSpPr>
        <p:spPr/>
        <p:txBody>
          <a:bodyPr/>
          <a:lstStyle/>
          <a:p>
            <a:r>
              <a:rPr lang="en-CA" dirty="0" smtClean="0"/>
              <a:t>Jumping by different values</a:t>
            </a:r>
          </a:p>
          <a:p>
            <a:pPr lvl="1"/>
            <a:r>
              <a:rPr lang="en-CA" dirty="0" smtClean="0"/>
              <a:t>For example, jumping by two:</a:t>
            </a:r>
          </a:p>
          <a:p>
            <a:pPr marL="800100" lvl="2" indent="0">
              <a:buNone/>
            </a:pPr>
            <a:r>
              <a:rPr lang="en-CA" sz="1800" dirty="0" smtClean="0">
                <a:latin typeface="Consolas" panose="020B0609020204030204" pitchFamily="49" charset="0"/>
                <a:cs typeface="Consolas" panose="020B0609020204030204" pitchFamily="49" charset="0"/>
              </a:rPr>
              <a:t>for ( </a:t>
            </a:r>
            <a:r>
              <a:rPr lang="en-CA" sz="1800" b="1" dirty="0" smtClean="0">
                <a:solidFill>
                  <a:srgbClr val="FF0000"/>
                </a:solidFill>
                <a:latin typeface="Consolas" panose="020B0609020204030204" pitchFamily="49" charset="0"/>
                <a:cs typeface="Consolas" panose="020B0609020204030204" pitchFamily="49" charset="0"/>
              </a:rPr>
              <a:t>unsigned int k{1}</a:t>
            </a:r>
            <a:r>
              <a:rPr lang="en-CA" sz="1800" dirty="0" smtClean="0">
                <a:latin typeface="Consolas" panose="020B0609020204030204" pitchFamily="49" charset="0"/>
                <a:cs typeface="Consolas" panose="020B0609020204030204" pitchFamily="49" charset="0"/>
              </a:rPr>
              <a:t>; </a:t>
            </a:r>
            <a:r>
              <a:rPr lang="en-CA" sz="1800" b="1" dirty="0" smtClean="0">
                <a:solidFill>
                  <a:srgbClr val="7030A0"/>
                </a:solidFill>
                <a:latin typeface="Consolas" panose="020B0609020204030204" pitchFamily="49" charset="0"/>
                <a:cs typeface="Consolas" panose="020B0609020204030204" pitchFamily="49" charset="0"/>
              </a:rPr>
              <a:t>k &lt; 16</a:t>
            </a:r>
            <a:r>
              <a:rPr lang="en-CA" sz="1800" dirty="0" smtClean="0">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k += 2</a:t>
            </a:r>
            <a:r>
              <a:rPr lang="en-CA" sz="1800" dirty="0" smtClean="0">
                <a:latin typeface="Consolas" panose="020B0609020204030204" pitchFamily="49" charset="0"/>
                <a:cs typeface="Consolas" panose="020B0609020204030204" pitchFamily="49" charset="0"/>
              </a:rPr>
              <a:t> ) {</a:t>
            </a:r>
          </a:p>
          <a:p>
            <a:pPr marL="800100" lvl="2" indent="0">
              <a:buNone/>
            </a:pP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'k</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takes on the values 1, 3, 5, 7, ..., 15</a:t>
            </a:r>
            <a:endParaRPr lang="en-CA" sz="1800" dirty="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a:t>
            </a:r>
          </a:p>
          <a:p>
            <a:pPr marL="457200" lvl="1" indent="0">
              <a:buNone/>
            </a:pPr>
            <a:endParaRPr lang="en-CA" dirty="0" smtClean="0"/>
          </a:p>
          <a:p>
            <a:r>
              <a:rPr lang="en-CA" dirty="0" smtClean="0"/>
              <a:t>Going down</a:t>
            </a:r>
            <a:endParaRPr lang="en-CA" dirty="0"/>
          </a:p>
          <a:p>
            <a:pPr lvl="1"/>
            <a:r>
              <a:rPr lang="en-CA" dirty="0"/>
              <a:t>For example, </a:t>
            </a:r>
            <a:r>
              <a:rPr lang="en-CA" dirty="0" smtClean="0"/>
              <a:t>going down by one:</a:t>
            </a:r>
            <a:endParaRPr lang="en-CA" dirty="0"/>
          </a:p>
          <a:p>
            <a:pPr marL="800100" lvl="2" indent="0">
              <a:buNone/>
            </a:pPr>
            <a:r>
              <a:rPr lang="en-CA" sz="1800" dirty="0">
                <a:latin typeface="Consolas" panose="020B0609020204030204" pitchFamily="49" charset="0"/>
                <a:cs typeface="Consolas" panose="020B0609020204030204" pitchFamily="49" charset="0"/>
              </a:rPr>
              <a:t>for ( </a:t>
            </a:r>
            <a:r>
              <a:rPr lang="en-CA" sz="1800" b="1" dirty="0">
                <a:solidFill>
                  <a:srgbClr val="FF0000"/>
                </a:solidFill>
                <a:latin typeface="Consolas" panose="020B0609020204030204" pitchFamily="49" charset="0"/>
                <a:cs typeface="Consolas" panose="020B0609020204030204" pitchFamily="49" charset="0"/>
              </a:rPr>
              <a:t>unsigned int </a:t>
            </a:r>
            <a:r>
              <a:rPr lang="en-CA" sz="1800" b="1" dirty="0" smtClean="0">
                <a:solidFill>
                  <a:srgbClr val="FF0000"/>
                </a:solidFill>
                <a:latin typeface="Consolas" panose="020B0609020204030204" pitchFamily="49" charset="0"/>
                <a:cs typeface="Consolas" panose="020B0609020204030204" pitchFamily="49" charset="0"/>
              </a:rPr>
              <a:t>k{9}</a:t>
            </a:r>
            <a:r>
              <a:rPr lang="en-CA" sz="1800" dirty="0" smtClean="0">
                <a:latin typeface="Consolas" panose="020B0609020204030204" pitchFamily="49" charset="0"/>
                <a:cs typeface="Consolas" panose="020B0609020204030204" pitchFamily="49" charset="0"/>
              </a:rPr>
              <a:t>; </a:t>
            </a:r>
            <a:r>
              <a:rPr lang="en-CA" sz="1800" b="1" dirty="0">
                <a:solidFill>
                  <a:srgbClr val="7030A0"/>
                </a:solidFill>
                <a:latin typeface="Consolas" panose="020B0609020204030204" pitchFamily="49" charset="0"/>
                <a:cs typeface="Consolas" panose="020B0609020204030204" pitchFamily="49" charset="0"/>
              </a:rPr>
              <a:t>k </a:t>
            </a:r>
            <a:r>
              <a:rPr lang="en-CA" sz="1800" b="1" dirty="0" smtClean="0">
                <a:solidFill>
                  <a:srgbClr val="7030A0"/>
                </a:solidFill>
                <a:latin typeface="Consolas" panose="020B0609020204030204" pitchFamily="49" charset="0"/>
                <a:cs typeface="Consolas" panose="020B0609020204030204" pitchFamily="49" charset="0"/>
              </a:rPr>
              <a:t>&gt; 0</a:t>
            </a:r>
            <a:r>
              <a:rPr lang="en-CA" sz="1800" dirty="0" smtClean="0">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--k</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 {</a:t>
            </a:r>
          </a:p>
          <a:p>
            <a:pPr marL="800100" lvl="2" indent="0">
              <a:buNone/>
            </a:pPr>
            <a:r>
              <a:rPr lang="en-CA" sz="1800" dirty="0">
                <a:latin typeface="Consolas" panose="020B0609020204030204" pitchFamily="49" charset="0"/>
                <a:cs typeface="Consolas" panose="020B0609020204030204" pitchFamily="49" charset="0"/>
              </a:rPr>
              <a:t>    // </a:t>
            </a:r>
            <a:r>
              <a:rPr lang="en-CA" sz="1800" dirty="0" smtClean="0">
                <a:latin typeface="Consolas" panose="020B0609020204030204" pitchFamily="49" charset="0"/>
                <a:cs typeface="Consolas" panose="020B0609020204030204" pitchFamily="49" charset="0"/>
              </a:rPr>
              <a:t>'k</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takes on the values 9, 8, 7, 6, 5, ..., 1</a:t>
            </a: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00000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Variations on a theme</a:t>
            </a:r>
            <a:endParaRPr lang="en-CA" dirty="0"/>
          </a:p>
        </p:txBody>
      </p:sp>
      <p:sp>
        <p:nvSpPr>
          <p:cNvPr id="3" name="Content Placeholder 2"/>
          <p:cNvSpPr>
            <a:spLocks noGrp="1"/>
          </p:cNvSpPr>
          <p:nvPr>
            <p:ph idx="1"/>
          </p:nvPr>
        </p:nvSpPr>
        <p:spPr/>
        <p:txBody>
          <a:bodyPr/>
          <a:lstStyle/>
          <a:p>
            <a:r>
              <a:rPr lang="en-CA" dirty="0" smtClean="0"/>
              <a:t>You can jump geometrically:</a:t>
            </a:r>
          </a:p>
          <a:p>
            <a:pPr lvl="1"/>
            <a:r>
              <a:rPr lang="en-CA" dirty="0" smtClean="0"/>
              <a:t>For example, multiplying by two</a:t>
            </a:r>
          </a:p>
          <a:p>
            <a:pPr marL="800100" lvl="2" indent="0">
              <a:buNone/>
            </a:pPr>
            <a:r>
              <a:rPr lang="en-CA" sz="1800" dirty="0">
                <a:latin typeface="Consolas" panose="020B0609020204030204" pitchFamily="49" charset="0"/>
                <a:cs typeface="Consolas" panose="020B0609020204030204" pitchFamily="49" charset="0"/>
              </a:rPr>
              <a:t>for ( </a:t>
            </a:r>
            <a:r>
              <a:rPr lang="en-CA" sz="1800" b="1" dirty="0" smtClean="0">
                <a:solidFill>
                  <a:srgbClr val="FF0000"/>
                </a:solidFill>
                <a:latin typeface="Consolas" panose="020B0609020204030204" pitchFamily="49" charset="0"/>
                <a:cs typeface="Consolas" panose="020B0609020204030204" pitchFamily="49" charset="0"/>
              </a:rPr>
              <a:t>unsigned int k{1}</a:t>
            </a:r>
            <a:r>
              <a:rPr lang="en-CA" sz="1800" dirty="0" smtClean="0">
                <a:latin typeface="Consolas" panose="020B0609020204030204" pitchFamily="49" charset="0"/>
                <a:cs typeface="Consolas" panose="020B0609020204030204" pitchFamily="49" charset="0"/>
              </a:rPr>
              <a:t>; </a:t>
            </a:r>
            <a:r>
              <a:rPr lang="en-CA" sz="1800" b="1" dirty="0">
                <a:solidFill>
                  <a:srgbClr val="7030A0"/>
                </a:solidFill>
                <a:latin typeface="Consolas" panose="020B0609020204030204" pitchFamily="49" charset="0"/>
                <a:cs typeface="Consolas" panose="020B0609020204030204" pitchFamily="49" charset="0"/>
              </a:rPr>
              <a:t>k &lt; </a:t>
            </a:r>
            <a:r>
              <a:rPr lang="en-CA" sz="1800" b="1" dirty="0" smtClean="0">
                <a:solidFill>
                  <a:srgbClr val="7030A0"/>
                </a:solidFill>
                <a:latin typeface="Consolas" panose="020B0609020204030204" pitchFamily="49" charset="0"/>
                <a:cs typeface="Consolas" panose="020B0609020204030204" pitchFamily="49" charset="0"/>
              </a:rPr>
              <a:t>100</a:t>
            </a:r>
            <a:r>
              <a:rPr lang="en-CA" sz="1800" dirty="0" smtClean="0">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k *= 2</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 {</a:t>
            </a:r>
          </a:p>
          <a:p>
            <a:pPr marL="800100" lvl="2" indent="0">
              <a:buNone/>
            </a:pPr>
            <a:r>
              <a:rPr lang="en-CA" sz="1800" dirty="0">
                <a:latin typeface="Consolas" panose="020B0609020204030204" pitchFamily="49" charset="0"/>
                <a:cs typeface="Consolas" panose="020B0609020204030204" pitchFamily="49" charset="0"/>
              </a:rPr>
              <a:t>    // </a:t>
            </a:r>
            <a:r>
              <a:rPr lang="en-CA" sz="1800" dirty="0" smtClean="0">
                <a:latin typeface="Consolas" panose="020B0609020204030204" pitchFamily="49" charset="0"/>
                <a:cs typeface="Consolas" panose="020B0609020204030204" pitchFamily="49" charset="0"/>
              </a:rPr>
              <a:t>'k' takes on 1, 2, 4, 8, 16, 32, 64</a:t>
            </a: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a:p>
            <a:pPr marL="457200" lvl="1" indent="0">
              <a:buNone/>
            </a:pPr>
            <a:endParaRPr lang="en-CA" dirty="0" smtClean="0"/>
          </a:p>
          <a:p>
            <a:r>
              <a:rPr lang="en-CA" dirty="0" smtClean="0"/>
              <a:t>You can shrink geometrically:</a:t>
            </a:r>
            <a:endParaRPr lang="en-CA" dirty="0"/>
          </a:p>
          <a:p>
            <a:pPr marL="800100" lvl="2" indent="0">
              <a:buNone/>
            </a:pPr>
            <a:r>
              <a:rPr lang="en-CA" sz="1800" dirty="0" smtClean="0">
                <a:latin typeface="Consolas" panose="020B0609020204030204" pitchFamily="49" charset="0"/>
                <a:cs typeface="Consolas" panose="020B0609020204030204" pitchFamily="49" charset="0"/>
              </a:rPr>
              <a:t>for </a:t>
            </a:r>
            <a:r>
              <a:rPr lang="en-CA" sz="1800" dirty="0">
                <a:latin typeface="Consolas" panose="020B0609020204030204" pitchFamily="49" charset="0"/>
                <a:cs typeface="Consolas" panose="020B0609020204030204" pitchFamily="49" charset="0"/>
              </a:rPr>
              <a:t>( </a:t>
            </a:r>
            <a:r>
              <a:rPr lang="en-CA" sz="1800" b="1" dirty="0">
                <a:solidFill>
                  <a:srgbClr val="FF0000"/>
                </a:solidFill>
                <a:latin typeface="Consolas" panose="020B0609020204030204" pitchFamily="49" charset="0"/>
                <a:cs typeface="Consolas" panose="020B0609020204030204" pitchFamily="49" charset="0"/>
              </a:rPr>
              <a:t>unsigned int </a:t>
            </a:r>
            <a:r>
              <a:rPr lang="en-CA" sz="1800" b="1" dirty="0" smtClean="0">
                <a:solidFill>
                  <a:srgbClr val="FF0000"/>
                </a:solidFill>
                <a:latin typeface="Consolas" panose="020B0609020204030204" pitchFamily="49" charset="0"/>
                <a:cs typeface="Consolas" panose="020B0609020204030204" pitchFamily="49" charset="0"/>
              </a:rPr>
              <a:t>k{100}</a:t>
            </a:r>
            <a:r>
              <a:rPr lang="en-CA" sz="1800" dirty="0" smtClean="0">
                <a:latin typeface="Consolas" panose="020B0609020204030204" pitchFamily="49" charset="0"/>
                <a:cs typeface="Consolas" panose="020B0609020204030204" pitchFamily="49" charset="0"/>
              </a:rPr>
              <a:t>; </a:t>
            </a:r>
            <a:r>
              <a:rPr lang="en-CA" sz="1800" b="1" dirty="0">
                <a:solidFill>
                  <a:srgbClr val="7030A0"/>
                </a:solidFill>
                <a:latin typeface="Consolas" panose="020B0609020204030204" pitchFamily="49" charset="0"/>
                <a:cs typeface="Consolas" panose="020B0609020204030204" pitchFamily="49" charset="0"/>
              </a:rPr>
              <a:t>k </a:t>
            </a:r>
            <a:r>
              <a:rPr lang="en-CA" sz="1800" b="1" dirty="0" smtClean="0">
                <a:solidFill>
                  <a:srgbClr val="7030A0"/>
                </a:solidFill>
                <a:latin typeface="Consolas" panose="020B0609020204030204" pitchFamily="49" charset="0"/>
                <a:cs typeface="Consolas" panose="020B0609020204030204" pitchFamily="49" charset="0"/>
              </a:rPr>
              <a:t>&gt; 0</a:t>
            </a:r>
            <a:r>
              <a:rPr lang="en-CA" sz="1800" dirty="0" smtClean="0">
                <a:latin typeface="Consolas" panose="020B0609020204030204" pitchFamily="49" charset="0"/>
                <a:cs typeface="Consolas" panose="020B0609020204030204" pitchFamily="49" charset="0"/>
              </a:rPr>
              <a:t>; </a:t>
            </a:r>
            <a:r>
              <a:rPr lang="en-CA" sz="1800" b="1" dirty="0">
                <a:solidFill>
                  <a:srgbClr val="0070C0"/>
                </a:solidFill>
                <a:latin typeface="Consolas" panose="020B0609020204030204" pitchFamily="49" charset="0"/>
                <a:cs typeface="Consolas" panose="020B0609020204030204" pitchFamily="49" charset="0"/>
              </a:rPr>
              <a:t>k </a:t>
            </a:r>
            <a:r>
              <a:rPr lang="en-CA" sz="1800" b="1" dirty="0" smtClean="0">
                <a:solidFill>
                  <a:srgbClr val="0070C0"/>
                </a:solidFill>
                <a:latin typeface="Consolas" panose="020B0609020204030204" pitchFamily="49" charset="0"/>
                <a:cs typeface="Consolas" panose="020B0609020204030204" pitchFamily="49" charset="0"/>
              </a:rPr>
              <a:t>/= </a:t>
            </a:r>
            <a:r>
              <a:rPr lang="en-CA" sz="1800" b="1" dirty="0">
                <a:solidFill>
                  <a:srgbClr val="0070C0"/>
                </a:solidFill>
                <a:latin typeface="Consolas" panose="020B0609020204030204" pitchFamily="49" charset="0"/>
                <a:cs typeface="Consolas" panose="020B0609020204030204" pitchFamily="49" charset="0"/>
              </a:rPr>
              <a:t>2</a:t>
            </a:r>
            <a:r>
              <a:rPr lang="en-CA" sz="1800" dirty="0">
                <a:latin typeface="Consolas" panose="020B0609020204030204" pitchFamily="49" charset="0"/>
                <a:cs typeface="Consolas" panose="020B0609020204030204" pitchFamily="49" charset="0"/>
              </a:rPr>
              <a:t> ) {</a:t>
            </a:r>
          </a:p>
          <a:p>
            <a:pPr marL="800100" lvl="2" indent="0">
              <a:buNone/>
            </a:pPr>
            <a:r>
              <a:rPr lang="en-CA" sz="1800" dirty="0">
                <a:latin typeface="Consolas" panose="020B0609020204030204" pitchFamily="49" charset="0"/>
                <a:cs typeface="Consolas" panose="020B0609020204030204" pitchFamily="49" charset="0"/>
              </a:rPr>
              <a:t>    // </a:t>
            </a:r>
            <a:r>
              <a:rPr lang="en-CA" sz="1800" dirty="0" smtClean="0">
                <a:latin typeface="Consolas" panose="020B0609020204030204" pitchFamily="49" charset="0"/>
                <a:cs typeface="Consolas" panose="020B0609020204030204" pitchFamily="49" charset="0"/>
              </a:rPr>
              <a:t>'k</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takes on 100, 50, 25, 12, 6, 3, 1</a:t>
            </a: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76923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Variations on a theme</a:t>
            </a:r>
            <a:endParaRPr lang="en-CA" dirty="0"/>
          </a:p>
        </p:txBody>
      </p:sp>
      <p:sp>
        <p:nvSpPr>
          <p:cNvPr id="3" name="Content Placeholder 2"/>
          <p:cNvSpPr>
            <a:spLocks noGrp="1"/>
          </p:cNvSpPr>
          <p:nvPr>
            <p:ph idx="1"/>
          </p:nvPr>
        </p:nvSpPr>
        <p:spPr/>
        <p:txBody>
          <a:bodyPr/>
          <a:lstStyle/>
          <a:p>
            <a:r>
              <a:rPr lang="en-CA" dirty="0" smtClean="0"/>
              <a:t>You can even use floating-point numbers:</a:t>
            </a:r>
          </a:p>
          <a:p>
            <a:pPr marL="800100" lvl="2" indent="0">
              <a:buNone/>
            </a:pPr>
            <a:r>
              <a:rPr lang="en-CA" sz="1800" dirty="0" smtClean="0">
                <a:latin typeface="Consolas" panose="020B0609020204030204" pitchFamily="49" charset="0"/>
                <a:cs typeface="Consolas" panose="020B0609020204030204" pitchFamily="49" charset="0"/>
              </a:rPr>
              <a:t>for </a:t>
            </a:r>
            <a:r>
              <a:rPr lang="en-CA" sz="1800" dirty="0">
                <a:latin typeface="Consolas" panose="020B0609020204030204" pitchFamily="49" charset="0"/>
                <a:cs typeface="Consolas" panose="020B0609020204030204" pitchFamily="49" charset="0"/>
              </a:rPr>
              <a:t>( </a:t>
            </a:r>
            <a:r>
              <a:rPr lang="en-CA" sz="1800" b="1" dirty="0" smtClean="0">
                <a:solidFill>
                  <a:srgbClr val="FF0000"/>
                </a:solidFill>
                <a:latin typeface="Consolas" panose="020B0609020204030204" pitchFamily="49" charset="0"/>
                <a:cs typeface="Consolas" panose="020B0609020204030204" pitchFamily="49" charset="0"/>
              </a:rPr>
              <a:t>double x{0.0}</a:t>
            </a:r>
            <a:r>
              <a:rPr lang="en-CA" sz="1800" dirty="0" smtClean="0">
                <a:latin typeface="Consolas" panose="020B0609020204030204" pitchFamily="49" charset="0"/>
                <a:cs typeface="Consolas" panose="020B0609020204030204" pitchFamily="49" charset="0"/>
              </a:rPr>
              <a:t>; </a:t>
            </a:r>
            <a:r>
              <a:rPr lang="en-CA" sz="1800" b="1" dirty="0" smtClean="0">
                <a:solidFill>
                  <a:srgbClr val="7030A0"/>
                </a:solidFill>
                <a:latin typeface="Consolas" panose="020B0609020204030204" pitchFamily="49" charset="0"/>
                <a:cs typeface="Consolas" panose="020B0609020204030204" pitchFamily="49" charset="0"/>
              </a:rPr>
              <a:t>x &lt;= 1.0</a:t>
            </a:r>
            <a:r>
              <a:rPr lang="en-CA" sz="1800" dirty="0" smtClean="0">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k += 0.1</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 {</a:t>
            </a:r>
          </a:p>
          <a:p>
            <a:pPr marL="800100" lvl="2" indent="0">
              <a:buNone/>
            </a:pPr>
            <a:r>
              <a:rPr lang="en-CA" sz="1800" dirty="0">
                <a:latin typeface="Consolas" panose="020B0609020204030204" pitchFamily="49" charset="0"/>
                <a:cs typeface="Consolas" panose="020B0609020204030204" pitchFamily="49" charset="0"/>
              </a:rPr>
              <a:t>    // </a:t>
            </a:r>
            <a:r>
              <a:rPr lang="en-CA" sz="1800" dirty="0" smtClean="0">
                <a:latin typeface="Consolas" panose="020B0609020204030204" pitchFamily="49" charset="0"/>
                <a:cs typeface="Consolas" panose="020B0609020204030204" pitchFamily="49" charset="0"/>
              </a:rPr>
              <a:t>'x' takes on 0.0, 0.1, 0.2, ..., 0.9, 1.0</a:t>
            </a:r>
          </a:p>
          <a:p>
            <a:pPr marL="800100" lvl="2" indent="0">
              <a:buNone/>
            </a:pP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a:p>
            <a:pPr marL="457200" lvl="1" indent="0">
              <a:buNone/>
            </a:pPr>
            <a:endParaRPr lang="en-CA" dirty="0" smtClean="0"/>
          </a:p>
          <a:p>
            <a:r>
              <a:rPr lang="en-CA" dirty="0" smtClean="0"/>
              <a:t>Problem: floating-point numbers are not exact:</a:t>
            </a:r>
            <a:endParaRPr lang="en-CA" dirty="0"/>
          </a:p>
          <a:p>
            <a:pPr marL="800100" lvl="2" indent="0">
              <a:buNone/>
            </a:pPr>
            <a:r>
              <a:rPr lang="en-CA" sz="1800" dirty="0" smtClean="0">
                <a:latin typeface="Consolas" panose="020B0609020204030204" pitchFamily="49" charset="0"/>
                <a:cs typeface="Consolas" panose="020B0609020204030204" pitchFamily="49" charset="0"/>
              </a:rPr>
              <a:t>for </a:t>
            </a:r>
            <a:r>
              <a:rPr lang="en-CA" sz="1800" dirty="0">
                <a:latin typeface="Consolas" panose="020B0609020204030204" pitchFamily="49" charset="0"/>
                <a:cs typeface="Consolas" panose="020B0609020204030204" pitchFamily="49" charset="0"/>
              </a:rPr>
              <a:t>( </a:t>
            </a:r>
            <a:r>
              <a:rPr lang="en-CA" sz="1800" b="1" dirty="0" smtClean="0">
                <a:solidFill>
                  <a:srgbClr val="FF0000"/>
                </a:solidFill>
                <a:latin typeface="Consolas" panose="020B0609020204030204" pitchFamily="49" charset="0"/>
                <a:cs typeface="Consolas" panose="020B0609020204030204" pitchFamily="49" charset="0"/>
              </a:rPr>
              <a:t>double </a:t>
            </a:r>
            <a:r>
              <a:rPr lang="en-CA" sz="1800" b="1" dirty="0" smtClean="0">
                <a:solidFill>
                  <a:srgbClr val="FF0000"/>
                </a:solidFill>
                <a:latin typeface="Consolas" panose="020B0609020204030204" pitchFamily="49" charset="0"/>
                <a:cs typeface="Consolas" panose="020B0609020204030204" pitchFamily="49" charset="0"/>
              </a:rPr>
              <a:t>x{0.0}</a:t>
            </a:r>
            <a:r>
              <a:rPr lang="en-CA" sz="1800" dirty="0" smtClean="0">
                <a:latin typeface="Consolas" panose="020B0609020204030204" pitchFamily="49" charset="0"/>
                <a:cs typeface="Consolas" panose="020B0609020204030204" pitchFamily="49" charset="0"/>
              </a:rPr>
              <a:t>; </a:t>
            </a:r>
            <a:r>
              <a:rPr lang="en-CA" sz="1800" b="1" dirty="0" smtClean="0">
                <a:solidFill>
                  <a:srgbClr val="7030A0"/>
                </a:solidFill>
                <a:latin typeface="Consolas" panose="020B0609020204030204" pitchFamily="49" charset="0"/>
                <a:cs typeface="Consolas" panose="020B0609020204030204" pitchFamily="49" charset="0"/>
              </a:rPr>
              <a:t>x &lt;= 1.0</a:t>
            </a:r>
            <a:r>
              <a:rPr lang="en-CA" sz="1800" dirty="0" smtClean="0">
                <a:latin typeface="Consolas" panose="020B0609020204030204" pitchFamily="49" charset="0"/>
                <a:cs typeface="Consolas" panose="020B0609020204030204" pitchFamily="49" charset="0"/>
              </a:rPr>
              <a:t>; </a:t>
            </a:r>
            <a:r>
              <a:rPr lang="en-CA" sz="1800" b="1" dirty="0">
                <a:solidFill>
                  <a:srgbClr val="0070C0"/>
                </a:solidFill>
                <a:latin typeface="Consolas" panose="020B0609020204030204" pitchFamily="49" charset="0"/>
                <a:cs typeface="Consolas" panose="020B0609020204030204" pitchFamily="49" charset="0"/>
              </a:rPr>
              <a:t>k </a:t>
            </a:r>
            <a:r>
              <a:rPr lang="en-CA" sz="1800" b="1" dirty="0" smtClean="0">
                <a:solidFill>
                  <a:srgbClr val="0070C0"/>
                </a:solidFill>
                <a:latin typeface="Consolas" panose="020B0609020204030204" pitchFamily="49" charset="0"/>
                <a:cs typeface="Consolas" panose="020B0609020204030204" pitchFamily="49" charset="0"/>
              </a:rPr>
              <a:t>+= 1.0/9.0</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 {</a:t>
            </a:r>
          </a:p>
          <a:p>
            <a:pPr marL="800100" lvl="2" indent="0">
              <a:buNone/>
            </a:pPr>
            <a:r>
              <a:rPr lang="en-CA" sz="1800" dirty="0">
                <a:latin typeface="Consolas" panose="020B0609020204030204" pitchFamily="49" charset="0"/>
                <a:cs typeface="Consolas" panose="020B0609020204030204" pitchFamily="49" charset="0"/>
              </a:rPr>
              <a:t>    // </a:t>
            </a:r>
            <a:r>
              <a:rPr lang="en-CA" sz="1800" dirty="0" smtClean="0">
                <a:latin typeface="Consolas" panose="020B0609020204030204" pitchFamily="49" charset="0"/>
                <a:cs typeface="Consolas" panose="020B0609020204030204" pitchFamily="49" charset="0"/>
              </a:rPr>
              <a:t>'x' takes on 0, 0.111111, 0.222222, 0.333333,</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 0.666667, 0.777778, 0.888889</a:t>
            </a: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579783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Here is an implementation of the factorial function:</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unsigned int factorial( unsigned int n );</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unsigned </a:t>
            </a:r>
            <a:r>
              <a:rPr lang="en-CA" dirty="0">
                <a:latin typeface="Consolas" panose="020B0609020204030204" pitchFamily="49" charset="0"/>
                <a:cs typeface="Consolas" panose="020B0609020204030204" pitchFamily="49" charset="0"/>
              </a:rPr>
              <a:t>int factorial( unsigned int n </a:t>
            </a:r>
            <a:r>
              <a:rPr lang="en-CA" dirty="0" smtClean="0">
                <a:latin typeface="Consolas" panose="020B0609020204030204" pitchFamily="49" charset="0"/>
                <a:cs typeface="Consolas" panose="020B0609020204030204" pitchFamily="49" charset="0"/>
              </a:rPr>
              <a:t>) {</a:t>
            </a:r>
          </a:p>
          <a:p>
            <a:pPr marL="457200" lvl="1" indent="0">
              <a:buNone/>
            </a:pPr>
            <a:r>
              <a:rPr lang="en-CA" dirty="0" smtClean="0">
                <a:latin typeface="Consolas" panose="020B0609020204030204" pitchFamily="49" charset="0"/>
                <a:cs typeface="Consolas" panose="020B0609020204030204" pitchFamily="49" charset="0"/>
              </a:rPr>
              <a:t>	    unsigned int result{1};</a:t>
            </a:r>
          </a:p>
          <a:p>
            <a:pPr marL="457200" lvl="1" indent="0">
              <a:buNone/>
            </a:pPr>
            <a:endParaRPr lang="en-CA" dirty="0" smtClean="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for ( unsigned int k{2}; k &lt;= n; ++k ) {</a:t>
            </a:r>
          </a:p>
          <a:p>
            <a:pPr marL="457200" lvl="1" indent="0">
              <a:buNone/>
            </a:pPr>
            <a:r>
              <a:rPr lang="en-CA" dirty="0" smtClean="0">
                <a:latin typeface="Consolas" panose="020B0609020204030204" pitchFamily="49" charset="0"/>
                <a:cs typeface="Consolas" panose="020B0609020204030204" pitchFamily="49" charset="0"/>
              </a:rPr>
              <a:t>	        result *= k;</a:t>
            </a:r>
          </a:p>
          <a:p>
            <a:pPr marL="457200" lvl="1" indent="0">
              <a:buNone/>
            </a:pPr>
            <a:r>
              <a:rPr lang="en-CA" dirty="0" smtClean="0">
                <a:latin typeface="Consolas" panose="020B0609020204030204" pitchFamily="49" charset="0"/>
                <a:cs typeface="Consolas" panose="020B0609020204030204" pitchFamily="49" charset="0"/>
              </a:rPr>
              <a:t>	    }</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return result;</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p>
        </p:txBody>
      </p:sp>
      <p:sp>
        <p:nvSpPr>
          <p:cNvPr id="2" name="Title 1"/>
          <p:cNvSpPr>
            <a:spLocks noGrp="1"/>
          </p:cNvSpPr>
          <p:nvPr>
            <p:ph type="title"/>
          </p:nvPr>
        </p:nvSpPr>
        <p:spPr/>
        <p:txBody>
          <a:bodyPr/>
          <a:lstStyle/>
          <a:p>
            <a:r>
              <a:rPr lang="en-CA" dirty="0" smtClean="0"/>
              <a:t>Factorial function</a:t>
            </a:r>
            <a:endParaRPr lang="en-CA" dirty="0"/>
          </a:p>
        </p:txBody>
      </p:sp>
      <p:sp>
        <p:nvSpPr>
          <p:cNvPr id="4" name="Rectangle 3"/>
          <p:cNvSpPr/>
          <p:nvPr/>
        </p:nvSpPr>
        <p:spPr>
          <a:xfrm>
            <a:off x="3491880" y="5436758"/>
            <a:ext cx="5339923" cy="400110"/>
          </a:xfrm>
          <a:prstGeom prst="rect">
            <a:avLst/>
          </a:prstGeom>
        </p:spPr>
        <p:txBody>
          <a:bodyPr wrap="none">
            <a:spAutoFit/>
          </a:bodyPr>
          <a:lstStyle/>
          <a:p>
            <a:r>
              <a:rPr lang="en-CA" sz="2000" dirty="0" smtClean="0">
                <a:latin typeface="Georgia" panose="02040502050405020303" pitchFamily="18" charset="0"/>
              </a:rPr>
              <a:t>If </a:t>
            </a:r>
            <a:r>
              <a:rPr lang="en-CA" sz="2000" i="1" dirty="0" smtClean="0">
                <a:latin typeface="Times New Roman" panose="02020603050405020304" pitchFamily="18" charset="0"/>
                <a:cs typeface="Times New Roman" panose="02020603050405020304" pitchFamily="18" charset="0"/>
              </a:rPr>
              <a:t>n</a:t>
            </a:r>
            <a:r>
              <a:rPr lang="en-CA" sz="2000" dirty="0" smtClean="0">
                <a:latin typeface="Times New Roman" panose="02020603050405020304" pitchFamily="18" charset="0"/>
                <a:cs typeface="Times New Roman" panose="02020603050405020304" pitchFamily="18" charset="0"/>
              </a:rPr>
              <a:t> &lt; 2</a:t>
            </a:r>
            <a:r>
              <a:rPr lang="en-CA" sz="2000" dirty="0" smtClean="0">
                <a:latin typeface="Georgia" panose="02040502050405020303" pitchFamily="18" charset="0"/>
              </a:rPr>
              <a:t>, the body of the loop is never executed</a:t>
            </a:r>
            <a:endParaRPr lang="en-CA" sz="2000" dirty="0">
              <a:latin typeface="Georgia" panose="02040502050405020303" pitchFamily="18" charset="0"/>
            </a:endParaRPr>
          </a:p>
        </p:txBody>
      </p:sp>
    </p:spTree>
    <p:extLst>
      <p:ext uri="{BB962C8B-B14F-4D97-AF65-F5344CB8AC3E}">
        <p14:creationId xmlns:p14="http://schemas.microsoft.com/office/powerpoint/2010/main" val="1758821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Try this yourself:</a:t>
            </a:r>
          </a:p>
          <a:p>
            <a:pPr marL="857250" lvl="2" indent="0">
              <a:buNone/>
            </a:pPr>
            <a:r>
              <a:rPr lang="en-CA" sz="1100" dirty="0" smtClean="0">
                <a:latin typeface="Consolas" panose="020B0609020204030204" pitchFamily="49" charset="0"/>
                <a:cs typeface="Consolas" panose="020B0609020204030204" pitchFamily="49" charset="0"/>
              </a:rPr>
              <a:t>#include &lt;iostream&gt;</a:t>
            </a:r>
          </a:p>
          <a:p>
            <a:pPr marL="857250" lvl="2" indent="0">
              <a:buNone/>
            </a:pPr>
            <a:endParaRPr lang="en-CA" sz="1100" dirty="0" smtClean="0">
              <a:latin typeface="Consolas" panose="020B0609020204030204" pitchFamily="49" charset="0"/>
              <a:cs typeface="Consolas" panose="020B0609020204030204" pitchFamily="49" charset="0"/>
            </a:endParaRPr>
          </a:p>
          <a:p>
            <a:pPr marL="857250" lvl="2" indent="0">
              <a:buNone/>
            </a:pPr>
            <a:r>
              <a:rPr lang="en-CA" sz="1100" dirty="0" smtClean="0">
                <a:latin typeface="Consolas" panose="020B0609020204030204" pitchFamily="49" charset="0"/>
                <a:cs typeface="Consolas" panose="020B0609020204030204" pitchFamily="49" charset="0"/>
              </a:rPr>
              <a:t>// Function declarations</a:t>
            </a:r>
            <a:endParaRPr lang="en-CA" sz="1100" dirty="0">
              <a:latin typeface="Consolas" panose="020B0609020204030204" pitchFamily="49" charset="0"/>
              <a:cs typeface="Consolas" panose="020B0609020204030204" pitchFamily="49" charset="0"/>
            </a:endParaRPr>
          </a:p>
          <a:p>
            <a:pPr marL="857250" lvl="2" indent="0">
              <a:buNone/>
            </a:pPr>
            <a:r>
              <a:rPr lang="en-CA" sz="1100" dirty="0" smtClean="0">
                <a:latin typeface="Consolas" panose="020B0609020204030204" pitchFamily="49" charset="0"/>
                <a:cs typeface="Consolas" panose="020B0609020204030204" pitchFamily="49" charset="0"/>
              </a:rPr>
              <a:t>int main();</a:t>
            </a:r>
          </a:p>
          <a:p>
            <a:pPr marL="857250" lvl="2" indent="0">
              <a:buNone/>
            </a:pPr>
            <a:r>
              <a:rPr lang="en-CA" sz="1100" dirty="0" smtClean="0">
                <a:latin typeface="Consolas" panose="020B0609020204030204" pitchFamily="49" charset="0"/>
                <a:cs typeface="Consolas" panose="020B0609020204030204" pitchFamily="49" charset="0"/>
              </a:rPr>
              <a:t>unsigned int factorial( unsigned int n );</a:t>
            </a:r>
          </a:p>
          <a:p>
            <a:pPr marL="857250" lvl="2" indent="0">
              <a:buNone/>
            </a:pPr>
            <a:endParaRPr lang="en-CA" sz="1100" dirty="0" smtClean="0">
              <a:latin typeface="Consolas" panose="020B0609020204030204" pitchFamily="49" charset="0"/>
              <a:cs typeface="Consolas" panose="020B0609020204030204" pitchFamily="49" charset="0"/>
            </a:endParaRPr>
          </a:p>
          <a:p>
            <a:pPr marL="857250" lvl="2" indent="0">
              <a:buNone/>
            </a:pPr>
            <a:r>
              <a:rPr lang="en-CA" sz="1100" dirty="0" smtClean="0">
                <a:latin typeface="Consolas" panose="020B0609020204030204" pitchFamily="49" charset="0"/>
                <a:cs typeface="Consolas" panose="020B0609020204030204" pitchFamily="49" charset="0"/>
              </a:rPr>
              <a:t>// Function definitions</a:t>
            </a:r>
            <a:endParaRPr lang="en-CA" sz="1100" dirty="0">
              <a:latin typeface="Consolas" panose="020B0609020204030204" pitchFamily="49" charset="0"/>
              <a:cs typeface="Consolas" panose="020B0609020204030204" pitchFamily="49" charset="0"/>
            </a:endParaRPr>
          </a:p>
          <a:p>
            <a:pPr marL="857250" lvl="2" indent="0">
              <a:buNone/>
            </a:pPr>
            <a:r>
              <a:rPr lang="en-CA" sz="1100" dirty="0" smtClean="0">
                <a:latin typeface="Consolas" panose="020B0609020204030204" pitchFamily="49" charset="0"/>
                <a:cs typeface="Consolas" panose="020B0609020204030204" pitchFamily="49" charset="0"/>
              </a:rPr>
              <a:t>int main() {</a:t>
            </a:r>
          </a:p>
          <a:p>
            <a:pPr marL="857250" lvl="2"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for ( int k{0}; k &lt; 20; ++k ) {</a:t>
            </a:r>
          </a:p>
          <a:p>
            <a:pPr marL="857250" lvl="2"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std::cout &lt;&lt; k &lt;&lt; "! = " &lt;&lt; factorial( k ) &lt;&lt; std::endl;</a:t>
            </a:r>
          </a:p>
          <a:p>
            <a:pPr marL="857250" lvl="2"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a:t>
            </a:r>
          </a:p>
          <a:p>
            <a:pPr marL="857250" lvl="2" indent="0">
              <a:buNone/>
            </a:pPr>
            <a:endParaRPr lang="en-CA" sz="1100" dirty="0">
              <a:latin typeface="Consolas" panose="020B0609020204030204" pitchFamily="49" charset="0"/>
              <a:cs typeface="Consolas" panose="020B0609020204030204" pitchFamily="49" charset="0"/>
            </a:endParaRPr>
          </a:p>
          <a:p>
            <a:pPr marL="857250" lvl="2" indent="0">
              <a:buNone/>
            </a:pPr>
            <a:r>
              <a:rPr lang="en-CA" sz="1100" dirty="0" smtClean="0">
                <a:latin typeface="Consolas" panose="020B0609020204030204" pitchFamily="49" charset="0"/>
                <a:cs typeface="Consolas" panose="020B0609020204030204" pitchFamily="49" charset="0"/>
              </a:rPr>
              <a:t>    return 0;</a:t>
            </a:r>
          </a:p>
          <a:p>
            <a:pPr marL="857250" lvl="2" indent="0">
              <a:buNone/>
            </a:pPr>
            <a:r>
              <a:rPr lang="en-CA" sz="1100" dirty="0" smtClean="0">
                <a:latin typeface="Consolas" panose="020B0609020204030204" pitchFamily="49" charset="0"/>
                <a:cs typeface="Consolas" panose="020B0609020204030204" pitchFamily="49" charset="0"/>
              </a:rPr>
              <a:t>}</a:t>
            </a:r>
            <a:endParaRPr lang="en-CA" sz="1100" dirty="0">
              <a:latin typeface="Consolas" panose="020B0609020204030204" pitchFamily="49" charset="0"/>
              <a:cs typeface="Consolas" panose="020B0609020204030204" pitchFamily="49" charset="0"/>
            </a:endParaRPr>
          </a:p>
          <a:p>
            <a:pPr marL="857250" lvl="2" indent="0">
              <a:buNone/>
            </a:pPr>
            <a:r>
              <a:rPr lang="en-CA" sz="1100" dirty="0" smtClean="0">
                <a:latin typeface="Consolas" panose="020B0609020204030204" pitchFamily="49" charset="0"/>
                <a:cs typeface="Consolas" panose="020B0609020204030204" pitchFamily="49" charset="0"/>
              </a:rPr>
              <a:t>unsigned </a:t>
            </a:r>
            <a:r>
              <a:rPr lang="en-CA" sz="1100" dirty="0">
                <a:latin typeface="Consolas" panose="020B0609020204030204" pitchFamily="49" charset="0"/>
                <a:cs typeface="Consolas" panose="020B0609020204030204" pitchFamily="49" charset="0"/>
              </a:rPr>
              <a:t>int factorial( unsigned int n </a:t>
            </a:r>
            <a:r>
              <a:rPr lang="en-CA" sz="1100" dirty="0" smtClean="0">
                <a:latin typeface="Consolas" panose="020B0609020204030204" pitchFamily="49" charset="0"/>
                <a:cs typeface="Consolas" panose="020B0609020204030204" pitchFamily="49" charset="0"/>
              </a:rPr>
              <a:t>) {</a:t>
            </a:r>
          </a:p>
          <a:p>
            <a:pPr marL="857250" lvl="2" indent="0">
              <a:buNone/>
            </a:pPr>
            <a:r>
              <a:rPr lang="en-CA" sz="1100" dirty="0" smtClean="0">
                <a:latin typeface="Consolas" panose="020B0609020204030204" pitchFamily="49" charset="0"/>
                <a:cs typeface="Consolas" panose="020B0609020204030204" pitchFamily="49" charset="0"/>
              </a:rPr>
              <a:t>    unsigned int result{1};</a:t>
            </a:r>
          </a:p>
          <a:p>
            <a:pPr marL="857250" lvl="2" indent="0">
              <a:buNone/>
            </a:pPr>
            <a:endParaRPr lang="en-CA" sz="1100" dirty="0" smtClean="0">
              <a:latin typeface="Consolas" panose="020B0609020204030204" pitchFamily="49" charset="0"/>
              <a:cs typeface="Consolas" panose="020B0609020204030204" pitchFamily="49" charset="0"/>
            </a:endParaRPr>
          </a:p>
          <a:p>
            <a:pPr marL="857250" lvl="2" indent="0">
              <a:buNone/>
            </a:pPr>
            <a:r>
              <a:rPr lang="en-CA" sz="1100" dirty="0" smtClean="0">
                <a:latin typeface="Consolas" panose="020B0609020204030204" pitchFamily="49" charset="0"/>
                <a:cs typeface="Consolas" panose="020B0609020204030204" pitchFamily="49" charset="0"/>
              </a:rPr>
              <a:t>    for ( unsigned int k{2}; k &lt;= n; ++k ) {</a:t>
            </a:r>
          </a:p>
          <a:p>
            <a:pPr marL="857250" lvl="2" indent="0">
              <a:buNone/>
            </a:pPr>
            <a:r>
              <a:rPr lang="en-CA" sz="1100" dirty="0" smtClean="0">
                <a:latin typeface="Consolas" panose="020B0609020204030204" pitchFamily="49" charset="0"/>
                <a:cs typeface="Consolas" panose="020B0609020204030204" pitchFamily="49" charset="0"/>
              </a:rPr>
              <a:t>        result *= k;</a:t>
            </a:r>
          </a:p>
          <a:p>
            <a:pPr marL="857250" lvl="2" indent="0">
              <a:buNone/>
            </a:pPr>
            <a:r>
              <a:rPr lang="en-CA" sz="1100" dirty="0" smtClean="0">
                <a:latin typeface="Consolas" panose="020B0609020204030204" pitchFamily="49" charset="0"/>
                <a:cs typeface="Consolas" panose="020B0609020204030204" pitchFamily="49" charset="0"/>
              </a:rPr>
              <a:t>    }</a:t>
            </a:r>
          </a:p>
          <a:p>
            <a:pPr marL="857250" lvl="2" indent="0">
              <a:buNone/>
            </a:pPr>
            <a:endParaRPr lang="en-CA" sz="1100" dirty="0" smtClean="0">
              <a:latin typeface="Consolas" panose="020B0609020204030204" pitchFamily="49" charset="0"/>
              <a:cs typeface="Consolas" panose="020B0609020204030204" pitchFamily="49" charset="0"/>
            </a:endParaRPr>
          </a:p>
          <a:p>
            <a:pPr marL="857250" lvl="2" indent="0">
              <a:buNone/>
            </a:pPr>
            <a:r>
              <a:rPr lang="en-CA" sz="1100" dirty="0" smtClean="0">
                <a:latin typeface="Consolas" panose="020B0609020204030204" pitchFamily="49" charset="0"/>
                <a:cs typeface="Consolas" panose="020B0609020204030204" pitchFamily="49" charset="0"/>
              </a:rPr>
              <a:t>    return result;</a:t>
            </a:r>
          </a:p>
          <a:p>
            <a:pPr marL="857250" lvl="2" indent="0">
              <a:buNone/>
            </a:pPr>
            <a:r>
              <a:rPr lang="en-CA" sz="1100" dirty="0" smtClean="0">
                <a:latin typeface="Consolas" panose="020B0609020204030204" pitchFamily="49" charset="0"/>
                <a:cs typeface="Consolas" panose="020B0609020204030204" pitchFamily="49" charset="0"/>
              </a:rPr>
              <a:t>}</a:t>
            </a:r>
          </a:p>
        </p:txBody>
      </p:sp>
      <p:sp>
        <p:nvSpPr>
          <p:cNvPr id="2" name="Title 1"/>
          <p:cNvSpPr>
            <a:spLocks noGrp="1"/>
          </p:cNvSpPr>
          <p:nvPr>
            <p:ph type="title"/>
          </p:nvPr>
        </p:nvSpPr>
        <p:spPr/>
        <p:txBody>
          <a:bodyPr/>
          <a:lstStyle/>
          <a:p>
            <a:r>
              <a:rPr lang="en-CA" dirty="0" smtClean="0"/>
              <a:t>Factorial function</a:t>
            </a:r>
            <a:endParaRPr lang="en-CA" dirty="0"/>
          </a:p>
        </p:txBody>
      </p:sp>
    </p:spTree>
    <p:extLst>
      <p:ext uri="{BB962C8B-B14F-4D97-AF65-F5344CB8AC3E}">
        <p14:creationId xmlns:p14="http://schemas.microsoft.com/office/powerpoint/2010/main" val="134351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A number is </a:t>
            </a:r>
            <a:r>
              <a:rPr lang="en-CA" i="1" dirty="0" smtClean="0"/>
              <a:t>perfect</a:t>
            </a:r>
            <a:r>
              <a:rPr lang="en-CA" dirty="0" smtClean="0"/>
              <a:t>—whatever that means—if it is the sum of its divisors</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bool </a:t>
            </a:r>
            <a:r>
              <a:rPr lang="en-CA" dirty="0" err="1" smtClean="0">
                <a:latin typeface="Consolas" panose="020B0609020204030204" pitchFamily="49" charset="0"/>
                <a:cs typeface="Consolas" panose="020B0609020204030204" pitchFamily="49" charset="0"/>
              </a:rPr>
              <a:t>is_perfect</a:t>
            </a:r>
            <a:r>
              <a:rPr lang="en-CA" dirty="0" smtClean="0">
                <a:latin typeface="Consolas" panose="020B0609020204030204" pitchFamily="49" charset="0"/>
                <a:cs typeface="Consolas" panose="020B0609020204030204" pitchFamily="49" charset="0"/>
              </a:rPr>
              <a:t>( unsigned int n );</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bool </a:t>
            </a:r>
            <a:r>
              <a:rPr lang="en-CA" dirty="0" err="1" smtClean="0">
                <a:latin typeface="Consolas" panose="020B0609020204030204" pitchFamily="49" charset="0"/>
                <a:cs typeface="Consolas" panose="020B0609020204030204" pitchFamily="49" charset="0"/>
              </a:rPr>
              <a:t>is_perfect</a:t>
            </a:r>
            <a:r>
              <a:rPr lang="en-CA" dirty="0" smtClean="0">
                <a:latin typeface="Consolas" panose="020B0609020204030204" pitchFamily="49" charset="0"/>
                <a:cs typeface="Consolas" panose="020B0609020204030204" pitchFamily="49" charset="0"/>
              </a:rPr>
              <a:t>( unsigned int n ) {</a:t>
            </a:r>
          </a:p>
          <a:p>
            <a:pPr marL="457200" lvl="1" indent="0">
              <a:buNone/>
            </a:pPr>
            <a:r>
              <a:rPr lang="en-CA" dirty="0" smtClean="0">
                <a:latin typeface="Consolas" panose="020B0609020204030204" pitchFamily="49" charset="0"/>
                <a:cs typeface="Consolas" panose="020B0609020204030204" pitchFamily="49" charset="0"/>
              </a:rPr>
              <a:t>	    unsigned int sum{0};</a:t>
            </a:r>
          </a:p>
          <a:p>
            <a:pPr marL="457200" lvl="1" indent="0">
              <a:buNone/>
            </a:pPr>
            <a:endParaRPr lang="en-CA" dirty="0" smtClean="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for ( unsigned int k{1}; k &lt; n; ++k ) {</a:t>
            </a:r>
          </a:p>
          <a:p>
            <a:pPr marL="457200" lvl="1" indent="0">
              <a:buNone/>
            </a:pPr>
            <a:r>
              <a:rPr lang="en-CA" dirty="0" smtClean="0">
                <a:latin typeface="Consolas" panose="020B0609020204030204" pitchFamily="49" charset="0"/>
                <a:cs typeface="Consolas" panose="020B0609020204030204" pitchFamily="49" charset="0"/>
              </a:rPr>
              <a:t>	        if ( (n % k) == 0 ) {</a:t>
            </a:r>
          </a:p>
          <a:p>
            <a:pPr marL="457200" lvl="1" indent="0">
              <a:buNone/>
            </a:pPr>
            <a:r>
              <a:rPr lang="en-CA" dirty="0" smtClean="0">
                <a:latin typeface="Consolas" panose="020B0609020204030204" pitchFamily="49" charset="0"/>
                <a:cs typeface="Consolas" panose="020B0609020204030204" pitchFamily="49" charset="0"/>
              </a:rPr>
              <a:t>	            sum += k;</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457200" lvl="1" indent="0">
              <a:buNone/>
            </a:pPr>
            <a:r>
              <a:rPr lang="en-CA" dirty="0" smtClean="0">
                <a:latin typeface="Consolas" panose="020B0609020204030204" pitchFamily="49" charset="0"/>
                <a:cs typeface="Consolas" panose="020B0609020204030204" pitchFamily="49" charset="0"/>
              </a:rPr>
              <a:t>	    }</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return (sum == n);</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p>
        </p:txBody>
      </p:sp>
      <p:sp>
        <p:nvSpPr>
          <p:cNvPr id="2" name="Title 1"/>
          <p:cNvSpPr>
            <a:spLocks noGrp="1"/>
          </p:cNvSpPr>
          <p:nvPr>
            <p:ph type="title"/>
          </p:nvPr>
        </p:nvSpPr>
        <p:spPr/>
        <p:txBody>
          <a:bodyPr/>
          <a:lstStyle/>
          <a:p>
            <a:r>
              <a:rPr lang="en-CA" dirty="0" smtClean="0"/>
              <a:t>Perfect numbers</a:t>
            </a:r>
            <a:endParaRPr lang="en-CA" dirty="0"/>
          </a:p>
        </p:txBody>
      </p:sp>
    </p:spTree>
    <p:extLst>
      <p:ext uri="{BB962C8B-B14F-4D97-AF65-F5344CB8AC3E}">
        <p14:creationId xmlns:p14="http://schemas.microsoft.com/office/powerpoint/2010/main" val="4013859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A number </a:t>
            </a:r>
            <a:r>
              <a:rPr lang="en-CA" i="1" dirty="0" smtClean="0">
                <a:latin typeface="Times New Roman" panose="02020603050405020304" pitchFamily="18" charset="0"/>
                <a:cs typeface="Times New Roman" panose="02020603050405020304" pitchFamily="18" charset="0"/>
              </a:rPr>
              <a:t>n</a:t>
            </a:r>
            <a:r>
              <a:rPr lang="en-CA" dirty="0" smtClean="0"/>
              <a:t> is </a:t>
            </a:r>
            <a:r>
              <a:rPr lang="en-CA" i="1" dirty="0" smtClean="0"/>
              <a:t>prime </a:t>
            </a:r>
            <a:r>
              <a:rPr lang="en-CA" dirty="0" smtClean="0"/>
              <a:t>if it is not divisible by any number between </a:t>
            </a:r>
            <a:r>
              <a:rPr lang="en-CA" dirty="0" smtClean="0">
                <a:latin typeface="Times New Roman" panose="02020603050405020304" pitchFamily="18" charset="0"/>
                <a:cs typeface="Times New Roman" panose="02020603050405020304" pitchFamily="18" charset="0"/>
              </a:rPr>
              <a:t>2</a:t>
            </a:r>
            <a:r>
              <a:rPr lang="en-CA" dirty="0" smtClean="0"/>
              <a:t> and </a:t>
            </a:r>
            <a:r>
              <a:rPr lang="en-CA" i="1" dirty="0" smtClean="0">
                <a:latin typeface="Times New Roman" panose="02020603050405020304" pitchFamily="18" charset="0"/>
                <a:cs typeface="Times New Roman" panose="02020603050405020304" pitchFamily="18" charset="0"/>
              </a:rPr>
              <a:t>n – </a:t>
            </a:r>
            <a:r>
              <a:rPr lang="en-CA" dirty="0" smtClean="0">
                <a:latin typeface="Times New Roman" panose="02020603050405020304" pitchFamily="18" charset="0"/>
                <a:cs typeface="Times New Roman" panose="02020603050405020304" pitchFamily="18" charset="0"/>
              </a:rPr>
              <a:t>1</a:t>
            </a:r>
            <a:r>
              <a:rPr lang="en-CA" dirty="0" smtClean="0"/>
              <a:t>:</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bool </a:t>
            </a:r>
            <a:r>
              <a:rPr lang="en-CA" dirty="0" err="1" smtClean="0">
                <a:latin typeface="Consolas" panose="020B0609020204030204" pitchFamily="49" charset="0"/>
                <a:cs typeface="Consolas" panose="020B0609020204030204" pitchFamily="49" charset="0"/>
              </a:rPr>
              <a:t>is_prime</a:t>
            </a:r>
            <a:r>
              <a:rPr lang="en-CA" dirty="0" smtClean="0">
                <a:latin typeface="Consolas" panose="020B0609020204030204" pitchFamily="49" charset="0"/>
                <a:cs typeface="Consolas" panose="020B0609020204030204" pitchFamily="49" charset="0"/>
              </a:rPr>
              <a:t>( unsigned int n );</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bool </a:t>
            </a:r>
            <a:r>
              <a:rPr lang="en-CA" dirty="0" err="1" smtClean="0">
                <a:latin typeface="Consolas" panose="020B0609020204030204" pitchFamily="49" charset="0"/>
                <a:cs typeface="Consolas" panose="020B0609020204030204" pitchFamily="49" charset="0"/>
              </a:rPr>
              <a:t>is_prime</a:t>
            </a:r>
            <a:r>
              <a:rPr lang="en-CA" dirty="0" smtClean="0">
                <a:latin typeface="Consolas" panose="020B0609020204030204" pitchFamily="49" charset="0"/>
                <a:cs typeface="Consolas" panose="020B0609020204030204" pitchFamily="49" charset="0"/>
              </a:rPr>
              <a:t>( unsigned int n ) {</a:t>
            </a:r>
          </a:p>
          <a:p>
            <a:pPr marL="457200" lvl="1" indent="0">
              <a:buNone/>
            </a:pPr>
            <a:r>
              <a:rPr lang="en-CA" dirty="0" smtClean="0">
                <a:latin typeface="Consolas" panose="020B0609020204030204" pitchFamily="49" charset="0"/>
                <a:cs typeface="Consolas" panose="020B0609020204030204" pitchFamily="49" charset="0"/>
              </a:rPr>
              <a:t>	    for ( unsigned int k{2}; k &lt; n; ++k ) {</a:t>
            </a:r>
          </a:p>
          <a:p>
            <a:pPr marL="457200" lvl="1" indent="0">
              <a:buNone/>
            </a:pPr>
            <a:r>
              <a:rPr lang="en-CA" dirty="0" smtClean="0">
                <a:latin typeface="Consolas" panose="020B0609020204030204" pitchFamily="49" charset="0"/>
                <a:cs typeface="Consolas" panose="020B0609020204030204" pitchFamily="49" charset="0"/>
              </a:rPr>
              <a:t>	        if ( (n % k) == 0 ) {</a:t>
            </a:r>
          </a:p>
          <a:p>
            <a:pPr marL="457200" lvl="1" indent="0">
              <a:buNone/>
            </a:pPr>
            <a:r>
              <a:rPr lang="en-CA" dirty="0" smtClean="0">
                <a:latin typeface="Consolas" panose="020B0609020204030204" pitchFamily="49" charset="0"/>
                <a:cs typeface="Consolas" panose="020B0609020204030204" pitchFamily="49" charset="0"/>
              </a:rPr>
              <a:t>	            return false;</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457200" lvl="1" indent="0">
              <a:buNone/>
            </a:pPr>
            <a:r>
              <a:rPr lang="en-CA" dirty="0" smtClean="0">
                <a:latin typeface="Consolas" panose="020B0609020204030204" pitchFamily="49" charset="0"/>
                <a:cs typeface="Consolas" panose="020B0609020204030204" pitchFamily="49" charset="0"/>
              </a:rPr>
              <a:t>	    }</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return true;</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p>
        </p:txBody>
      </p:sp>
      <p:sp>
        <p:nvSpPr>
          <p:cNvPr id="2" name="Title 1"/>
          <p:cNvSpPr>
            <a:spLocks noGrp="1"/>
          </p:cNvSpPr>
          <p:nvPr>
            <p:ph type="title"/>
          </p:nvPr>
        </p:nvSpPr>
        <p:spPr/>
        <p:txBody>
          <a:bodyPr/>
          <a:lstStyle/>
          <a:p>
            <a:r>
              <a:rPr lang="en-CA" dirty="0" smtClean="0"/>
              <a:t>Prime numbers</a:t>
            </a:r>
            <a:endParaRPr lang="en-CA" dirty="0"/>
          </a:p>
        </p:txBody>
      </p:sp>
    </p:spTree>
    <p:extLst>
      <p:ext uri="{BB962C8B-B14F-4D97-AF65-F5344CB8AC3E}">
        <p14:creationId xmlns:p14="http://schemas.microsoft.com/office/powerpoint/2010/main" val="1845841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for loops and their implementation in C++</a:t>
            </a:r>
          </a:p>
          <a:p>
            <a:pPr lvl="1"/>
            <a:r>
              <a:rPr lang="en-CA" dirty="0" smtClean="0"/>
              <a:t>Describe their purpose</a:t>
            </a:r>
          </a:p>
          <a:p>
            <a:pPr lvl="2"/>
            <a:r>
              <a:rPr lang="en-CA" dirty="0" smtClean="0"/>
              <a:t>Specifically count-controlled loops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You really only need to search up to the integer square root of </a:t>
            </a:r>
            <a:r>
              <a:rPr lang="en-CA" i="1" dirty="0" smtClean="0">
                <a:latin typeface="Times New Roman" panose="02020603050405020304" pitchFamily="18" charset="0"/>
                <a:cs typeface="Times New Roman" panose="02020603050405020304" pitchFamily="18" charset="0"/>
              </a:rPr>
              <a:t>n</a:t>
            </a:r>
            <a:r>
              <a:rPr lang="en-CA" dirty="0" smtClean="0"/>
              <a:t>:</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bool </a:t>
            </a:r>
            <a:r>
              <a:rPr lang="en-CA" dirty="0" err="1" smtClean="0">
                <a:latin typeface="Consolas" panose="020B0609020204030204" pitchFamily="49" charset="0"/>
                <a:cs typeface="Consolas" panose="020B0609020204030204" pitchFamily="49" charset="0"/>
              </a:rPr>
              <a:t>is_prime</a:t>
            </a:r>
            <a:r>
              <a:rPr lang="en-CA" dirty="0" smtClean="0">
                <a:latin typeface="Consolas" panose="020B0609020204030204" pitchFamily="49" charset="0"/>
                <a:cs typeface="Consolas" panose="020B0609020204030204" pitchFamily="49" charset="0"/>
              </a:rPr>
              <a:t>( unsigned int n );</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bool </a:t>
            </a:r>
            <a:r>
              <a:rPr lang="en-CA" dirty="0" err="1" smtClean="0">
                <a:latin typeface="Consolas" panose="020B0609020204030204" pitchFamily="49" charset="0"/>
                <a:cs typeface="Consolas" panose="020B0609020204030204" pitchFamily="49" charset="0"/>
              </a:rPr>
              <a:t>is_prime</a:t>
            </a:r>
            <a:r>
              <a:rPr lang="en-CA" dirty="0" smtClean="0">
                <a:latin typeface="Consolas" panose="020B0609020204030204" pitchFamily="49" charset="0"/>
                <a:cs typeface="Consolas" panose="020B0609020204030204" pitchFamily="49" charset="0"/>
              </a:rPr>
              <a:t>( unsigned int n ) {</a:t>
            </a:r>
          </a:p>
          <a:p>
            <a:pPr marL="457200" lvl="1" indent="0">
              <a:buNone/>
            </a:pPr>
            <a:r>
              <a:rPr lang="en-CA" dirty="0" smtClean="0">
                <a:latin typeface="Consolas" panose="020B0609020204030204" pitchFamily="49" charset="0"/>
                <a:cs typeface="Consolas" panose="020B0609020204030204" pitchFamily="49" charset="0"/>
              </a:rPr>
              <a:t>	    unsigned int </a:t>
            </a:r>
            <a:r>
              <a:rPr lang="en-CA" dirty="0" err="1" smtClean="0">
                <a:latin typeface="Consolas" panose="020B0609020204030204" pitchFamily="49" charset="0"/>
                <a:cs typeface="Consolas" panose="020B0609020204030204" pitchFamily="49" charset="0"/>
              </a:rPr>
              <a:t>upper_bound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isqrt</a:t>
            </a:r>
            <a:r>
              <a:rPr lang="en-CA" dirty="0" smtClean="0">
                <a:latin typeface="Consolas" panose="020B0609020204030204" pitchFamily="49" charset="0"/>
                <a:cs typeface="Consolas" panose="020B0609020204030204" pitchFamily="49" charset="0"/>
              </a:rPr>
              <a:t>(n</a:t>
            </a:r>
            <a:r>
              <a:rPr lang="en-CA" dirty="0" smtClean="0">
                <a:latin typeface="Consolas" panose="020B0609020204030204" pitchFamily="49" charset="0"/>
                <a:cs typeface="Consolas" panose="020B0609020204030204" pitchFamily="49" charset="0"/>
              </a:rPr>
              <a:t>)};</a:t>
            </a:r>
          </a:p>
          <a:p>
            <a:pPr marL="457200" lvl="1" indent="0">
              <a:buNone/>
            </a:pPr>
            <a:endParaRPr lang="en-CA" dirty="0" smtClean="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for ( unsigned int k{2}; k &lt;= </a:t>
            </a:r>
            <a:r>
              <a:rPr lang="en-CA" dirty="0" err="1">
                <a:latin typeface="Consolas" panose="020B0609020204030204" pitchFamily="49" charset="0"/>
                <a:cs typeface="Consolas" panose="020B0609020204030204" pitchFamily="49" charset="0"/>
              </a:rPr>
              <a:t>upper_bound</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++k ) {</a:t>
            </a:r>
          </a:p>
          <a:p>
            <a:pPr marL="457200" lvl="1" indent="0">
              <a:buNone/>
            </a:pPr>
            <a:r>
              <a:rPr lang="en-CA" dirty="0" smtClean="0">
                <a:latin typeface="Consolas" panose="020B0609020204030204" pitchFamily="49" charset="0"/>
                <a:cs typeface="Consolas" panose="020B0609020204030204" pitchFamily="49" charset="0"/>
              </a:rPr>
              <a:t>	        if ( (n % k) == 0 ) {</a:t>
            </a:r>
          </a:p>
          <a:p>
            <a:pPr marL="457200" lvl="1" indent="0">
              <a:buNone/>
            </a:pPr>
            <a:r>
              <a:rPr lang="en-CA" dirty="0" smtClean="0">
                <a:latin typeface="Consolas" panose="020B0609020204030204" pitchFamily="49" charset="0"/>
                <a:cs typeface="Consolas" panose="020B0609020204030204" pitchFamily="49" charset="0"/>
              </a:rPr>
              <a:t>	            return false;</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457200" lvl="1" indent="0">
              <a:buNone/>
            </a:pPr>
            <a:r>
              <a:rPr lang="en-CA" dirty="0" smtClean="0">
                <a:latin typeface="Consolas" panose="020B0609020204030204" pitchFamily="49" charset="0"/>
                <a:cs typeface="Consolas" panose="020B0609020204030204" pitchFamily="49" charset="0"/>
              </a:rPr>
              <a:t>	    }</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return true;</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p>
        </p:txBody>
      </p:sp>
      <p:sp>
        <p:nvSpPr>
          <p:cNvPr id="2" name="Title 1"/>
          <p:cNvSpPr>
            <a:spLocks noGrp="1"/>
          </p:cNvSpPr>
          <p:nvPr>
            <p:ph type="title"/>
          </p:nvPr>
        </p:nvSpPr>
        <p:spPr/>
        <p:txBody>
          <a:bodyPr/>
          <a:lstStyle/>
          <a:p>
            <a:r>
              <a:rPr lang="en-CA" dirty="0" smtClean="0"/>
              <a:t>Prime numbers</a:t>
            </a:r>
            <a:endParaRPr lang="en-CA" dirty="0"/>
          </a:p>
        </p:txBody>
      </p:sp>
    </p:spTree>
    <p:extLst>
      <p:ext uri="{BB962C8B-B14F-4D97-AF65-F5344CB8AC3E}">
        <p14:creationId xmlns:p14="http://schemas.microsoft.com/office/powerpoint/2010/main" val="1484454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how to implement </a:t>
            </a:r>
            <a:r>
              <a:rPr lang="en-CA" dirty="0" smtClean="0"/>
              <a:t>for loops in C++</a:t>
            </a:r>
            <a:endParaRPr lang="en-CA" dirty="0"/>
          </a:p>
          <a:p>
            <a:pPr lvl="1"/>
            <a:r>
              <a:rPr lang="en-CA" dirty="0" smtClean="0"/>
              <a:t>Know this is a special case of the while loop</a:t>
            </a:r>
            <a:endParaRPr lang="en-CA" dirty="0" smtClean="0"/>
          </a:p>
          <a:p>
            <a:pPr lvl="1"/>
            <a:r>
              <a:rPr lang="en-CA" dirty="0" smtClean="0"/>
              <a:t>Understand it should be restricted to count-controlled loops</a:t>
            </a:r>
          </a:p>
          <a:p>
            <a:pPr lvl="1"/>
            <a:r>
              <a:rPr lang="en-CA" dirty="0" smtClean="0"/>
              <a:t>Seen various applications</a:t>
            </a:r>
            <a:endParaRPr lang="en-CA" cap="small"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a:t>
            </a:r>
            <a:r>
              <a:rPr lang="en-CA" sz="1800"/>
              <a:t>	</a:t>
            </a:r>
            <a:r>
              <a:rPr lang="en-CA" sz="1800" smtClean="0"/>
              <a:t>Wikipedia</a:t>
            </a:r>
            <a:endParaRPr lang="en-CA" sz="1800" dirty="0" smtClean="0"/>
          </a:p>
          <a:p>
            <a:pPr marL="0" indent="0">
              <a:buNone/>
            </a:pPr>
            <a:r>
              <a:rPr lang="en-CA" sz="1800" dirty="0" smtClean="0"/>
              <a:t>	</a:t>
            </a:r>
            <a:r>
              <a:rPr lang="en-CA" sz="1800" dirty="0" smtClean="0">
                <a:hlinkClick r:id="rId2"/>
              </a:rPr>
              <a:t>https://en.wikipedia.org/wiki/For_loop</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wharder\Desktop\it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573016"/>
            <a:ext cx="2651766" cy="30929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Count-controlled loops</a:t>
            </a:r>
            <a:endParaRPr lang="en-CA" dirty="0"/>
          </a:p>
        </p:txBody>
      </p:sp>
      <p:sp>
        <p:nvSpPr>
          <p:cNvPr id="3" name="Content Placeholder 2"/>
          <p:cNvSpPr>
            <a:spLocks noGrp="1"/>
          </p:cNvSpPr>
          <p:nvPr>
            <p:ph idx="1"/>
          </p:nvPr>
        </p:nvSpPr>
        <p:spPr/>
        <p:txBody>
          <a:bodyPr/>
          <a:lstStyle/>
          <a:p>
            <a:r>
              <a:rPr lang="en-CA" dirty="0" smtClean="0"/>
              <a:t>We previous looked at executing a block of code a fixed number of times:</a:t>
            </a:r>
          </a:p>
          <a:p>
            <a:pPr marL="800100" lvl="2" indent="0">
              <a:buNone/>
            </a:pPr>
            <a:r>
              <a:rPr lang="en-CA" sz="1800" dirty="0" smtClean="0">
                <a:latin typeface="Consolas" panose="020B0609020204030204" pitchFamily="49" charset="0"/>
                <a:cs typeface="Consolas" panose="020B0609020204030204" pitchFamily="49" charset="0"/>
              </a:rPr>
              <a:t>unsigned int </a:t>
            </a:r>
            <a:r>
              <a:rPr lang="en-CA" sz="1800" dirty="0" err="1" smtClean="0">
                <a:latin typeface="Consolas" panose="020B0609020204030204" pitchFamily="49" charset="0"/>
                <a:cs typeface="Consolas" panose="020B0609020204030204" pitchFamily="49" charset="0"/>
              </a:rPr>
              <a:t>num_iterations</a:t>
            </a:r>
            <a:r>
              <a:rPr lang="en-CA" sz="1800" dirty="0" smtClean="0">
                <a:latin typeface="Consolas" panose="020B0609020204030204" pitchFamily="49" charset="0"/>
                <a:cs typeface="Consolas" panose="020B0609020204030204" pitchFamily="49" charset="0"/>
              </a:rPr>
              <a:t>{0};</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while ( </a:t>
            </a:r>
            <a:r>
              <a:rPr lang="en-CA" sz="1800" dirty="0" err="1" smtClean="0">
                <a:latin typeface="Consolas" panose="020B0609020204030204" pitchFamily="49" charset="0"/>
                <a:cs typeface="Consolas" panose="020B0609020204030204" pitchFamily="49" charset="0"/>
              </a:rPr>
              <a:t>num_iterations</a:t>
            </a:r>
            <a:r>
              <a:rPr lang="en-CA" sz="1800" dirty="0" smtClean="0">
                <a:latin typeface="Consolas" panose="020B0609020204030204" pitchFamily="49" charset="0"/>
                <a:cs typeface="Consolas" panose="020B0609020204030204" pitchFamily="49" charset="0"/>
              </a:rPr>
              <a:t> &lt; </a:t>
            </a:r>
            <a:r>
              <a:rPr lang="en-CA" sz="1800" dirty="0" err="1" smtClean="0">
                <a:latin typeface="Consolas" panose="020B0609020204030204" pitchFamily="49" charset="0"/>
                <a:cs typeface="Consolas" panose="020B0609020204030204" pitchFamily="49" charset="0"/>
              </a:rPr>
              <a:t>max_iterations</a:t>
            </a:r>
            <a:r>
              <a:rPr lang="en-CA" sz="1800" dirty="0" smtClean="0">
                <a:latin typeface="Consolas" panose="020B0609020204030204" pitchFamily="49" charset="0"/>
                <a:cs typeface="Consolas" panose="020B0609020204030204" pitchFamily="49" charset="0"/>
              </a:rPr>
              <a:t>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Do something...</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num_iterations</a:t>
            </a:r>
            <a:r>
              <a:rPr lang="en-CA" sz="1800" dirty="0" smtClean="0">
                <a:latin typeface="Consolas" panose="020B0609020204030204" pitchFamily="49" charset="0"/>
                <a:cs typeface="Consolas" panose="020B0609020204030204" pitchFamily="49" charset="0"/>
              </a:rPr>
              <a:t>;</a:t>
            </a:r>
          </a:p>
          <a:p>
            <a:pPr marL="800100" lvl="2" indent="0">
              <a:buNone/>
            </a:pPr>
            <a:r>
              <a:rPr lang="en-CA" sz="1800" dirty="0">
                <a:latin typeface="Consolas" panose="020B0609020204030204" pitchFamily="49" charset="0"/>
                <a:cs typeface="Consolas" panose="020B0609020204030204" pitchFamily="49" charset="0"/>
              </a:rPr>
              <a:t>}</a:t>
            </a:r>
            <a:endParaRPr lang="en-CA"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Count-controlled loops</a:t>
            </a:r>
            <a:endParaRPr lang="en-CA" dirty="0"/>
          </a:p>
        </p:txBody>
      </p:sp>
      <p:sp>
        <p:nvSpPr>
          <p:cNvPr id="3" name="Content Placeholder 2"/>
          <p:cNvSpPr>
            <a:spLocks noGrp="1"/>
          </p:cNvSpPr>
          <p:nvPr>
            <p:ph idx="1"/>
          </p:nvPr>
        </p:nvSpPr>
        <p:spPr/>
        <p:txBody>
          <a:bodyPr/>
          <a:lstStyle/>
          <a:p>
            <a:r>
              <a:rPr lang="en-CA" dirty="0" smtClean="0"/>
              <a:t>This is so common, it is given a short form:</a:t>
            </a:r>
          </a:p>
          <a:p>
            <a:pPr marL="800100" lvl="2" indent="0">
              <a:buNone/>
            </a:pPr>
            <a:r>
              <a:rPr lang="en-CA" sz="1800" b="1" dirty="0" smtClean="0">
                <a:solidFill>
                  <a:srgbClr val="FF0000"/>
                </a:solidFill>
                <a:latin typeface="Consolas" panose="020B0609020204030204" pitchFamily="49" charset="0"/>
                <a:cs typeface="Consolas" panose="020B0609020204030204" pitchFamily="49" charset="0"/>
              </a:rPr>
              <a:t>unsigned int k{0};</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while ( </a:t>
            </a:r>
            <a:r>
              <a:rPr lang="en-CA" sz="1800" b="1" dirty="0" smtClean="0">
                <a:solidFill>
                  <a:srgbClr val="7030A0"/>
                </a:solidFill>
                <a:latin typeface="Consolas" panose="020B0609020204030204" pitchFamily="49" charset="0"/>
                <a:cs typeface="Consolas" panose="020B0609020204030204" pitchFamily="49" charset="0"/>
              </a:rPr>
              <a:t>k &lt; n </a:t>
            </a:r>
            <a:r>
              <a:rPr lang="en-CA" sz="1800" dirty="0" smtClean="0">
                <a:latin typeface="Consolas" panose="020B0609020204030204" pitchFamily="49" charset="0"/>
                <a:cs typeface="Consolas" panose="020B0609020204030204" pitchFamily="49" charset="0"/>
              </a:rPr>
              <a:t>)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Do something...</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++k</a:t>
            </a:r>
            <a:r>
              <a:rPr lang="en-CA" sz="1800" dirty="0" smtClean="0">
                <a:latin typeface="Consolas" panose="020B0609020204030204" pitchFamily="49" charset="0"/>
                <a:cs typeface="Consolas" panose="020B0609020204030204" pitchFamily="49" charset="0"/>
              </a:rPr>
              <a:t>;</a:t>
            </a:r>
          </a:p>
          <a:p>
            <a:pPr marL="800100" lvl="2" indent="0">
              <a:buNone/>
            </a:pPr>
            <a:r>
              <a:rPr lang="en-CA" sz="1800" dirty="0" smtClean="0">
                <a:latin typeface="Consolas" panose="020B0609020204030204" pitchFamily="49" charset="0"/>
                <a:cs typeface="Consolas" panose="020B0609020204030204" pitchFamily="49" charset="0"/>
              </a:rPr>
              <a:t>}</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for ( </a:t>
            </a:r>
            <a:r>
              <a:rPr lang="en-CA" sz="1800" b="1" dirty="0" smtClean="0">
                <a:solidFill>
                  <a:srgbClr val="FF0000"/>
                </a:solidFill>
                <a:latin typeface="Consolas" panose="020B0609020204030204" pitchFamily="49" charset="0"/>
                <a:cs typeface="Consolas" panose="020B0609020204030204" pitchFamily="49" charset="0"/>
              </a:rPr>
              <a:t>unsigned </a:t>
            </a:r>
            <a:r>
              <a:rPr lang="en-CA" sz="1800" b="1" dirty="0">
                <a:solidFill>
                  <a:srgbClr val="FF0000"/>
                </a:solidFill>
                <a:latin typeface="Consolas" panose="020B0609020204030204" pitchFamily="49" charset="0"/>
                <a:cs typeface="Consolas" panose="020B0609020204030204" pitchFamily="49" charset="0"/>
              </a:rPr>
              <a:t>int </a:t>
            </a:r>
            <a:r>
              <a:rPr lang="en-CA" sz="1800" b="1" dirty="0" smtClean="0">
                <a:solidFill>
                  <a:srgbClr val="FF0000"/>
                </a:solidFill>
                <a:latin typeface="Consolas" panose="020B0609020204030204" pitchFamily="49" charset="0"/>
                <a:cs typeface="Consolas" panose="020B0609020204030204" pitchFamily="49" charset="0"/>
              </a:rPr>
              <a:t>k{0}</a:t>
            </a:r>
            <a:r>
              <a:rPr lang="en-CA" sz="1800" dirty="0" smtClean="0">
                <a:latin typeface="Consolas" panose="020B0609020204030204" pitchFamily="49" charset="0"/>
                <a:cs typeface="Consolas" panose="020B0609020204030204" pitchFamily="49" charset="0"/>
              </a:rPr>
              <a:t>; </a:t>
            </a:r>
            <a:r>
              <a:rPr lang="en-CA" sz="1800" b="1" dirty="0" smtClean="0">
                <a:solidFill>
                  <a:srgbClr val="7030A0"/>
                </a:solidFill>
                <a:latin typeface="Consolas" panose="020B0609020204030204" pitchFamily="49" charset="0"/>
                <a:cs typeface="Consolas" panose="020B0609020204030204" pitchFamily="49" charset="0"/>
              </a:rPr>
              <a:t>k &lt; n</a:t>
            </a:r>
            <a:r>
              <a:rPr lang="en-CA" sz="1800" dirty="0" smtClean="0">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++k</a:t>
            </a:r>
            <a:r>
              <a:rPr lang="en-CA" sz="1800" dirty="0" smtClean="0">
                <a:latin typeface="Consolas" panose="020B0609020204030204" pitchFamily="49" charset="0"/>
                <a:cs typeface="Consolas" panose="020B0609020204030204" pitchFamily="49" charset="0"/>
              </a:rPr>
              <a:t> ) {</a:t>
            </a: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 Do something...</a:t>
            </a:r>
          </a:p>
          <a:p>
            <a:pPr marL="800100" lvl="2" indent="0">
              <a:buNone/>
            </a:pP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a:p>
            <a:pPr marL="800100" lvl="2" indent="0">
              <a:buNone/>
            </a:pPr>
            <a:endParaRPr lang="en-CA"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03190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Count-controlled loops</a:t>
            </a:r>
            <a:endParaRPr lang="en-CA" dirty="0"/>
          </a:p>
        </p:txBody>
      </p:sp>
      <p:sp>
        <p:nvSpPr>
          <p:cNvPr id="3" name="Content Placeholder 2"/>
          <p:cNvSpPr>
            <a:spLocks noGrp="1"/>
          </p:cNvSpPr>
          <p:nvPr>
            <p:ph idx="1"/>
          </p:nvPr>
        </p:nvSpPr>
        <p:spPr/>
        <p:txBody>
          <a:bodyPr/>
          <a:lstStyle/>
          <a:p>
            <a:r>
              <a:rPr lang="en-CA" dirty="0" smtClean="0"/>
              <a:t>This form is called a </a:t>
            </a:r>
            <a:r>
              <a:rPr lang="en-CA" i="1" dirty="0" smtClean="0"/>
              <a:t>for loop</a:t>
            </a:r>
            <a:r>
              <a:rPr lang="en-CA" dirty="0" smtClean="0"/>
              <a:t>:</a:t>
            </a:r>
          </a:p>
          <a:p>
            <a:pPr marL="800100" lvl="2" indent="0">
              <a:buNone/>
            </a:pPr>
            <a:r>
              <a:rPr lang="en-CA" sz="1800" dirty="0" smtClean="0">
                <a:latin typeface="Consolas" panose="020B0609020204030204" pitchFamily="49" charset="0"/>
                <a:cs typeface="Consolas" panose="020B0609020204030204" pitchFamily="49" charset="0"/>
              </a:rPr>
              <a:t>for ( </a:t>
            </a:r>
            <a:r>
              <a:rPr lang="en-CA" sz="1800" b="1" dirty="0" smtClean="0">
                <a:solidFill>
                  <a:srgbClr val="FF0000"/>
                </a:solidFill>
                <a:latin typeface="Consolas" panose="020B0609020204030204" pitchFamily="49" charset="0"/>
                <a:cs typeface="Consolas" panose="020B0609020204030204" pitchFamily="49" charset="0"/>
              </a:rPr>
              <a:t>unsigned </a:t>
            </a:r>
            <a:r>
              <a:rPr lang="en-CA" sz="1800" b="1" dirty="0">
                <a:solidFill>
                  <a:srgbClr val="FF0000"/>
                </a:solidFill>
                <a:latin typeface="Consolas" panose="020B0609020204030204" pitchFamily="49" charset="0"/>
                <a:cs typeface="Consolas" panose="020B0609020204030204" pitchFamily="49" charset="0"/>
              </a:rPr>
              <a:t>int </a:t>
            </a:r>
            <a:r>
              <a:rPr lang="en-CA" sz="1800" b="1" dirty="0" smtClean="0">
                <a:solidFill>
                  <a:srgbClr val="FF0000"/>
                </a:solidFill>
                <a:latin typeface="Consolas" panose="020B0609020204030204" pitchFamily="49" charset="0"/>
                <a:cs typeface="Consolas" panose="020B0609020204030204" pitchFamily="49" charset="0"/>
              </a:rPr>
              <a:t>k{0}</a:t>
            </a:r>
            <a:r>
              <a:rPr lang="en-CA" sz="1800" dirty="0" smtClean="0">
                <a:latin typeface="Consolas" panose="020B0609020204030204" pitchFamily="49" charset="0"/>
                <a:cs typeface="Consolas" panose="020B0609020204030204" pitchFamily="49" charset="0"/>
              </a:rPr>
              <a:t>; </a:t>
            </a:r>
            <a:r>
              <a:rPr lang="en-CA" sz="1800" b="1" dirty="0" smtClean="0">
                <a:solidFill>
                  <a:srgbClr val="7030A0"/>
                </a:solidFill>
                <a:latin typeface="Consolas" panose="020B0609020204030204" pitchFamily="49" charset="0"/>
                <a:cs typeface="Consolas" panose="020B0609020204030204" pitchFamily="49" charset="0"/>
              </a:rPr>
              <a:t>k &lt; n</a:t>
            </a:r>
            <a:r>
              <a:rPr lang="en-CA" sz="1800" dirty="0" smtClean="0">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++k</a:t>
            </a:r>
            <a:r>
              <a:rPr lang="en-CA" sz="1800" dirty="0" smtClean="0">
                <a:latin typeface="Consolas" panose="020B0609020204030204" pitchFamily="49" charset="0"/>
                <a:cs typeface="Consolas" panose="020B0609020204030204" pitchFamily="49" charset="0"/>
              </a:rPr>
              <a:t> ) {</a:t>
            </a: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 Do something...</a:t>
            </a:r>
          </a:p>
          <a:p>
            <a:pPr marL="800100" lvl="2" indent="0">
              <a:buNone/>
            </a:pP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endParaRPr lang="en-CA" sz="1800" dirty="0" smtClean="0">
              <a:latin typeface="Consolas" panose="020B0609020204030204" pitchFamily="49" charset="0"/>
              <a:cs typeface="Consolas" panose="020B0609020204030204" pitchFamily="49" charset="0"/>
            </a:endParaRPr>
          </a:p>
          <a:p>
            <a:pPr lvl="0"/>
            <a:r>
              <a:rPr lang="en-CA" dirty="0" smtClean="0">
                <a:solidFill>
                  <a:prstClr val="black"/>
                </a:solidFill>
              </a:rPr>
              <a:t>The format gives a clean presentation of a count-controlled loop</a:t>
            </a:r>
          </a:p>
          <a:p>
            <a:pPr lvl="1"/>
            <a:r>
              <a:rPr lang="en-CA" dirty="0" smtClean="0">
                <a:solidFill>
                  <a:prstClr val="black"/>
                </a:solidFill>
              </a:rPr>
              <a:t>All you need to know about the loop is on one line</a:t>
            </a:r>
            <a:endParaRPr lang="en-CA" dirty="0">
              <a:solidFill>
                <a:prstClr val="black"/>
              </a:solidFill>
            </a:endParaRPr>
          </a:p>
          <a:p>
            <a:pPr marL="800100" lvl="2" indent="0">
              <a:buNone/>
            </a:pPr>
            <a:endParaRPr lang="en-CA" sz="1800" dirty="0" smtClean="0">
              <a:latin typeface="Consolas" panose="020B0609020204030204" pitchFamily="49" charset="0"/>
              <a:cs typeface="Consolas" panose="020B0609020204030204" pitchFamily="49" charset="0"/>
            </a:endParaRPr>
          </a:p>
        </p:txBody>
      </p:sp>
      <p:cxnSp>
        <p:nvCxnSpPr>
          <p:cNvPr id="5" name="Straight Arrow Connector 4"/>
          <p:cNvCxnSpPr/>
          <p:nvPr/>
        </p:nvCxnSpPr>
        <p:spPr>
          <a:xfrm flipV="1">
            <a:off x="1835696" y="2348880"/>
            <a:ext cx="1080120" cy="136815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23928" y="2348880"/>
            <a:ext cx="864096" cy="2130623"/>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580112" y="2348880"/>
            <a:ext cx="648072" cy="158417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3717032"/>
            <a:ext cx="3369833" cy="461665"/>
          </a:xfrm>
          <a:prstGeom prst="rect">
            <a:avLst/>
          </a:prstGeom>
          <a:noFill/>
        </p:spPr>
        <p:txBody>
          <a:bodyPr wrap="none" rtlCol="0">
            <a:spAutoFit/>
          </a:bodyPr>
          <a:lstStyle/>
          <a:p>
            <a:r>
              <a:rPr lang="en-CA" sz="2400" dirty="0" smtClean="0">
                <a:solidFill>
                  <a:srgbClr val="FF0000"/>
                </a:solidFill>
                <a:latin typeface="Georgia" panose="02040502050405020303" pitchFamily="18" charset="0"/>
              </a:rPr>
              <a:t>Initialization statement</a:t>
            </a:r>
            <a:endParaRPr lang="en-CA" sz="2400" dirty="0">
              <a:solidFill>
                <a:srgbClr val="FF0000"/>
              </a:solidFill>
              <a:latin typeface="Georgia" panose="02040502050405020303" pitchFamily="18" charset="0"/>
            </a:endParaRPr>
          </a:p>
        </p:txBody>
      </p:sp>
      <p:sp>
        <p:nvSpPr>
          <p:cNvPr id="12" name="TextBox 11"/>
          <p:cNvSpPr txBox="1"/>
          <p:nvPr/>
        </p:nvSpPr>
        <p:spPr>
          <a:xfrm>
            <a:off x="2119162" y="4479503"/>
            <a:ext cx="3316934" cy="461665"/>
          </a:xfrm>
          <a:prstGeom prst="rect">
            <a:avLst/>
          </a:prstGeom>
          <a:noFill/>
        </p:spPr>
        <p:txBody>
          <a:bodyPr wrap="none" rtlCol="0">
            <a:spAutoFit/>
          </a:bodyPr>
          <a:lstStyle/>
          <a:p>
            <a:r>
              <a:rPr lang="en-CA" sz="2400" dirty="0" smtClean="0">
                <a:solidFill>
                  <a:srgbClr val="7030A0"/>
                </a:solidFill>
                <a:latin typeface="Georgia" panose="02040502050405020303" pitchFamily="18" charset="0"/>
              </a:rPr>
              <a:t>Conditional expression</a:t>
            </a:r>
            <a:endParaRPr lang="en-CA" sz="2400" dirty="0">
              <a:solidFill>
                <a:srgbClr val="7030A0"/>
              </a:solidFill>
              <a:latin typeface="Georgia" panose="02040502050405020303" pitchFamily="18" charset="0"/>
            </a:endParaRPr>
          </a:p>
        </p:txBody>
      </p:sp>
      <p:sp>
        <p:nvSpPr>
          <p:cNvPr id="13" name="TextBox 12"/>
          <p:cNvSpPr txBox="1"/>
          <p:nvPr/>
        </p:nvSpPr>
        <p:spPr>
          <a:xfrm>
            <a:off x="4716016" y="3933056"/>
            <a:ext cx="3281668" cy="461665"/>
          </a:xfrm>
          <a:prstGeom prst="rect">
            <a:avLst/>
          </a:prstGeom>
          <a:noFill/>
        </p:spPr>
        <p:txBody>
          <a:bodyPr wrap="none" rtlCol="0">
            <a:spAutoFit/>
          </a:bodyPr>
          <a:lstStyle/>
          <a:p>
            <a:r>
              <a:rPr lang="en-CA" sz="2400" dirty="0" smtClean="0">
                <a:solidFill>
                  <a:srgbClr val="0070C0"/>
                </a:solidFill>
                <a:latin typeface="Georgia" panose="02040502050405020303" pitchFamily="18" charset="0"/>
              </a:rPr>
              <a:t>Incremental statement</a:t>
            </a:r>
            <a:endParaRPr lang="en-CA" sz="2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991943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Count-controlled loops</a:t>
            </a:r>
            <a:endParaRPr lang="en-CA" dirty="0"/>
          </a:p>
        </p:txBody>
      </p:sp>
      <p:sp>
        <p:nvSpPr>
          <p:cNvPr id="3" name="Content Placeholder 2"/>
          <p:cNvSpPr>
            <a:spLocks noGrp="1"/>
          </p:cNvSpPr>
          <p:nvPr>
            <p:ph idx="1"/>
          </p:nvPr>
        </p:nvSpPr>
        <p:spPr/>
        <p:txBody>
          <a:bodyPr/>
          <a:lstStyle/>
          <a:p>
            <a:r>
              <a:rPr lang="en-CA" dirty="0" smtClean="0"/>
              <a:t>Behavior:</a:t>
            </a:r>
          </a:p>
          <a:p>
            <a:pPr marL="800100" lvl="2" indent="0">
              <a:buNone/>
            </a:pPr>
            <a:r>
              <a:rPr lang="en-CA" sz="1800" dirty="0" smtClean="0">
                <a:latin typeface="Consolas" panose="020B0609020204030204" pitchFamily="49" charset="0"/>
                <a:cs typeface="Consolas" panose="020B0609020204030204" pitchFamily="49" charset="0"/>
              </a:rPr>
              <a:t>for ( </a:t>
            </a:r>
            <a:r>
              <a:rPr lang="en-CA" sz="1800" b="1" dirty="0" smtClean="0">
                <a:solidFill>
                  <a:srgbClr val="FF0000"/>
                </a:solidFill>
                <a:latin typeface="Consolas" panose="020B0609020204030204" pitchFamily="49" charset="0"/>
                <a:cs typeface="Consolas" panose="020B0609020204030204" pitchFamily="49" charset="0"/>
              </a:rPr>
              <a:t>unsigned </a:t>
            </a:r>
            <a:r>
              <a:rPr lang="en-CA" sz="1800" b="1" dirty="0">
                <a:solidFill>
                  <a:srgbClr val="FF0000"/>
                </a:solidFill>
                <a:latin typeface="Consolas" panose="020B0609020204030204" pitchFamily="49" charset="0"/>
                <a:cs typeface="Consolas" panose="020B0609020204030204" pitchFamily="49" charset="0"/>
              </a:rPr>
              <a:t>int </a:t>
            </a:r>
            <a:r>
              <a:rPr lang="en-CA" sz="1800" b="1" dirty="0" smtClean="0">
                <a:solidFill>
                  <a:srgbClr val="FF0000"/>
                </a:solidFill>
                <a:latin typeface="Consolas" panose="020B0609020204030204" pitchFamily="49" charset="0"/>
                <a:cs typeface="Consolas" panose="020B0609020204030204" pitchFamily="49" charset="0"/>
              </a:rPr>
              <a:t>k{0}</a:t>
            </a:r>
            <a:r>
              <a:rPr lang="en-CA" sz="1800" dirty="0" smtClean="0">
                <a:latin typeface="Consolas" panose="020B0609020204030204" pitchFamily="49" charset="0"/>
                <a:cs typeface="Consolas" panose="020B0609020204030204" pitchFamily="49" charset="0"/>
              </a:rPr>
              <a:t>; </a:t>
            </a:r>
            <a:r>
              <a:rPr lang="en-CA" sz="1800" b="1" dirty="0" smtClean="0">
                <a:solidFill>
                  <a:srgbClr val="7030A0"/>
                </a:solidFill>
                <a:latin typeface="Consolas" panose="020B0609020204030204" pitchFamily="49" charset="0"/>
                <a:cs typeface="Consolas" panose="020B0609020204030204" pitchFamily="49" charset="0"/>
              </a:rPr>
              <a:t>k &lt; n</a:t>
            </a:r>
            <a:r>
              <a:rPr lang="en-CA" sz="1800" dirty="0" smtClean="0">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++k</a:t>
            </a:r>
            <a:r>
              <a:rPr lang="en-CA" sz="1800" dirty="0" smtClean="0">
                <a:latin typeface="Consolas" panose="020B0609020204030204" pitchFamily="49" charset="0"/>
                <a:cs typeface="Consolas" panose="020B0609020204030204" pitchFamily="49" charset="0"/>
              </a:rPr>
              <a:t> ) {</a:t>
            </a: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 Do something...</a:t>
            </a:r>
          </a:p>
          <a:p>
            <a:pPr marL="800100" lvl="2" indent="0">
              <a:buNone/>
            </a:pPr>
            <a:r>
              <a:rPr lang="en-CA" sz="1800" dirty="0" smtClean="0">
                <a:latin typeface="Consolas" panose="020B0609020204030204" pitchFamily="49" charset="0"/>
                <a:cs typeface="Consolas" panose="020B0609020204030204" pitchFamily="49" charset="0"/>
              </a:rPr>
              <a:t>}</a:t>
            </a:r>
          </a:p>
          <a:p>
            <a:pPr marL="800100" lvl="2" indent="0">
              <a:buNone/>
            </a:pPr>
            <a:endParaRPr lang="en-CA" sz="1800" dirty="0" smtClean="0">
              <a:latin typeface="Consolas" panose="020B0609020204030204" pitchFamily="49" charset="0"/>
              <a:cs typeface="Consolas" panose="020B0609020204030204" pitchFamily="49" charset="0"/>
            </a:endParaRPr>
          </a:p>
          <a:p>
            <a:pPr lvl="0"/>
            <a:r>
              <a:rPr lang="en-CA" dirty="0" smtClean="0">
                <a:solidFill>
                  <a:prstClr val="black"/>
                </a:solidFill>
              </a:rPr>
              <a:t>First, the initialization statement is executed</a:t>
            </a:r>
          </a:p>
          <a:p>
            <a:pPr lvl="0"/>
            <a:r>
              <a:rPr lang="en-CA" dirty="0" smtClean="0">
                <a:solidFill>
                  <a:prstClr val="black"/>
                </a:solidFill>
              </a:rPr>
              <a:t>Before each execution of the block of statements, the condition is checked</a:t>
            </a:r>
          </a:p>
          <a:p>
            <a:pPr lvl="1"/>
            <a:r>
              <a:rPr lang="en-CA" dirty="0" smtClean="0">
                <a:solidFill>
                  <a:prstClr val="black"/>
                </a:solidFill>
              </a:rPr>
              <a:t>If the condition is false, the for loop exits</a:t>
            </a:r>
          </a:p>
          <a:p>
            <a:r>
              <a:rPr lang="en-CA" dirty="0" smtClean="0">
                <a:solidFill>
                  <a:prstClr val="black"/>
                </a:solidFill>
              </a:rPr>
              <a:t>After </a:t>
            </a:r>
            <a:r>
              <a:rPr lang="en-CA" b="1" dirty="0" smtClean="0">
                <a:solidFill>
                  <a:prstClr val="black"/>
                </a:solidFill>
              </a:rPr>
              <a:t>all</a:t>
            </a:r>
            <a:r>
              <a:rPr lang="en-CA" dirty="0" smtClean="0">
                <a:solidFill>
                  <a:prstClr val="black"/>
                </a:solidFill>
              </a:rPr>
              <a:t> statements in the block are executed, the incremental statement is executed as a separate statement</a:t>
            </a:r>
            <a:endParaRPr lang="en-CA" dirty="0">
              <a:solidFill>
                <a:prstClr val="black"/>
              </a:solidFill>
            </a:endParaRPr>
          </a:p>
          <a:p>
            <a:pPr marL="800100" lvl="2" indent="0">
              <a:buNone/>
            </a:pPr>
            <a:endParaRPr lang="en-CA"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9728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Count-controlled loops</a:t>
            </a:r>
            <a:endParaRPr lang="en-CA" dirty="0"/>
          </a:p>
        </p:txBody>
      </p:sp>
      <p:sp>
        <p:nvSpPr>
          <p:cNvPr id="3" name="Content Placeholder 2"/>
          <p:cNvSpPr>
            <a:spLocks noGrp="1"/>
          </p:cNvSpPr>
          <p:nvPr>
            <p:ph idx="1"/>
          </p:nvPr>
        </p:nvSpPr>
        <p:spPr/>
        <p:txBody>
          <a:bodyPr/>
          <a:lstStyle/>
          <a:p>
            <a:r>
              <a:rPr lang="en-CA" dirty="0" smtClean="0"/>
              <a:t>If the variable declaration is in the for loop</a:t>
            </a:r>
          </a:p>
          <a:p>
            <a:pPr marL="800100" lvl="2" indent="0">
              <a:buNone/>
            </a:pPr>
            <a:r>
              <a:rPr lang="en-CA" sz="1800" dirty="0" smtClean="0">
                <a:latin typeface="Consolas" panose="020B0609020204030204" pitchFamily="49" charset="0"/>
                <a:cs typeface="Consolas" panose="020B0609020204030204" pitchFamily="49" charset="0"/>
              </a:rPr>
              <a:t>for ( </a:t>
            </a:r>
            <a:r>
              <a:rPr lang="en-CA" sz="1800" b="1" dirty="0" smtClean="0">
                <a:solidFill>
                  <a:srgbClr val="FF0000"/>
                </a:solidFill>
                <a:latin typeface="Consolas" panose="020B0609020204030204" pitchFamily="49" charset="0"/>
                <a:cs typeface="Consolas" panose="020B0609020204030204" pitchFamily="49" charset="0"/>
              </a:rPr>
              <a:t>unsigned </a:t>
            </a:r>
            <a:r>
              <a:rPr lang="en-CA" sz="1800" b="1" dirty="0">
                <a:solidFill>
                  <a:srgbClr val="FF0000"/>
                </a:solidFill>
                <a:latin typeface="Consolas" panose="020B0609020204030204" pitchFamily="49" charset="0"/>
                <a:cs typeface="Consolas" panose="020B0609020204030204" pitchFamily="49" charset="0"/>
              </a:rPr>
              <a:t>int </a:t>
            </a:r>
            <a:r>
              <a:rPr lang="en-CA" sz="1800" b="1" dirty="0" smtClean="0">
                <a:solidFill>
                  <a:srgbClr val="FF0000"/>
                </a:solidFill>
                <a:latin typeface="Consolas" panose="020B0609020204030204" pitchFamily="49" charset="0"/>
                <a:cs typeface="Consolas" panose="020B0609020204030204" pitchFamily="49" charset="0"/>
              </a:rPr>
              <a:t>k{0}</a:t>
            </a:r>
            <a:r>
              <a:rPr lang="en-CA" sz="1800" dirty="0" smtClean="0">
                <a:latin typeface="Consolas" panose="020B0609020204030204" pitchFamily="49" charset="0"/>
                <a:cs typeface="Consolas" panose="020B0609020204030204" pitchFamily="49" charset="0"/>
              </a:rPr>
              <a:t>; </a:t>
            </a:r>
            <a:r>
              <a:rPr lang="en-CA" sz="1800" b="1" dirty="0" smtClean="0">
                <a:solidFill>
                  <a:srgbClr val="7030A0"/>
                </a:solidFill>
                <a:latin typeface="Consolas" panose="020B0609020204030204" pitchFamily="49" charset="0"/>
                <a:cs typeface="Consolas" panose="020B0609020204030204" pitchFamily="49" charset="0"/>
              </a:rPr>
              <a:t>k &lt; n</a:t>
            </a:r>
            <a:r>
              <a:rPr lang="en-CA" sz="1800" dirty="0" smtClean="0">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++k</a:t>
            </a:r>
            <a:r>
              <a:rPr lang="en-CA" sz="1800" dirty="0" smtClean="0">
                <a:latin typeface="Consolas" panose="020B0609020204030204" pitchFamily="49" charset="0"/>
                <a:cs typeface="Consolas" panose="020B0609020204030204" pitchFamily="49" charset="0"/>
              </a:rPr>
              <a:t> ) {</a:t>
            </a: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    // The scope of 'k' is this block of statements only</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Do something...</a:t>
            </a: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a:t>
            </a:r>
          </a:p>
          <a:p>
            <a:pPr marL="800100" lvl="2" indent="0">
              <a:buNone/>
            </a:pPr>
            <a:endParaRPr lang="en-CA" sz="1800" dirty="0" smtClean="0">
              <a:latin typeface="Consolas" panose="020B0609020204030204" pitchFamily="49" charset="0"/>
              <a:cs typeface="Consolas" panose="020B0609020204030204" pitchFamily="49" charset="0"/>
            </a:endParaRPr>
          </a:p>
          <a:p>
            <a:pPr lvl="0"/>
            <a:r>
              <a:rPr lang="en-CA" dirty="0" smtClean="0">
                <a:solidFill>
                  <a:prstClr val="black"/>
                </a:solidFill>
              </a:rPr>
              <a:t>If the declaration is before, the variable must simply be assigned an initial value for the for loop</a:t>
            </a:r>
          </a:p>
          <a:p>
            <a:pPr marL="800100" lvl="2" indent="0">
              <a:buNone/>
            </a:pPr>
            <a:r>
              <a:rPr lang="en-CA" sz="1800" b="1" dirty="0">
                <a:solidFill>
                  <a:srgbClr val="FF0000"/>
                </a:solidFill>
                <a:latin typeface="Consolas" panose="020B0609020204030204" pitchFamily="49" charset="0"/>
                <a:cs typeface="Consolas" panose="020B0609020204030204" pitchFamily="49" charset="0"/>
              </a:rPr>
              <a:t>unsigned int </a:t>
            </a:r>
            <a:r>
              <a:rPr lang="en-CA" sz="1800" b="1" dirty="0" smtClean="0">
                <a:solidFill>
                  <a:srgbClr val="FF0000"/>
                </a:solidFill>
                <a:latin typeface="Consolas" panose="020B0609020204030204" pitchFamily="49" charset="0"/>
                <a:cs typeface="Consolas" panose="020B0609020204030204" pitchFamily="49" charset="0"/>
              </a:rPr>
              <a:t>k{};</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for </a:t>
            </a:r>
            <a:r>
              <a:rPr lang="en-CA" sz="1800" dirty="0">
                <a:latin typeface="Consolas" panose="020B0609020204030204" pitchFamily="49" charset="0"/>
                <a:cs typeface="Consolas" panose="020B0609020204030204" pitchFamily="49" charset="0"/>
              </a:rPr>
              <a:t>( </a:t>
            </a:r>
            <a:r>
              <a:rPr lang="en-CA" sz="1800" b="1" dirty="0" smtClean="0">
                <a:solidFill>
                  <a:srgbClr val="FF0000"/>
                </a:solidFill>
                <a:latin typeface="Consolas" panose="020B0609020204030204" pitchFamily="49" charset="0"/>
                <a:cs typeface="Consolas" panose="020B0609020204030204" pitchFamily="49" charset="0"/>
              </a:rPr>
              <a:t>k = 0</a:t>
            </a:r>
            <a:r>
              <a:rPr lang="en-CA" sz="1800" dirty="0" smtClean="0">
                <a:latin typeface="Consolas" panose="020B0609020204030204" pitchFamily="49" charset="0"/>
                <a:cs typeface="Consolas" panose="020B0609020204030204" pitchFamily="49" charset="0"/>
              </a:rPr>
              <a:t>; </a:t>
            </a:r>
            <a:r>
              <a:rPr lang="en-CA" sz="1800" b="1" dirty="0">
                <a:solidFill>
                  <a:srgbClr val="7030A0"/>
                </a:solidFill>
                <a:latin typeface="Consolas" panose="020B0609020204030204" pitchFamily="49" charset="0"/>
                <a:cs typeface="Consolas" panose="020B0609020204030204" pitchFamily="49" charset="0"/>
              </a:rPr>
              <a:t>k &lt; n</a:t>
            </a:r>
            <a:r>
              <a:rPr lang="en-CA" sz="1800" dirty="0">
                <a:latin typeface="Consolas" panose="020B0609020204030204" pitchFamily="49" charset="0"/>
                <a:cs typeface="Consolas" panose="020B0609020204030204" pitchFamily="49" charset="0"/>
              </a:rPr>
              <a:t>; </a:t>
            </a:r>
            <a:r>
              <a:rPr lang="en-CA" sz="1800" b="1" dirty="0">
                <a:solidFill>
                  <a:srgbClr val="0070C0"/>
                </a:solidFill>
                <a:latin typeface="Consolas" panose="020B0609020204030204" pitchFamily="49" charset="0"/>
                <a:cs typeface="Consolas" panose="020B0609020204030204" pitchFamily="49" charset="0"/>
              </a:rPr>
              <a:t>++k</a:t>
            </a:r>
            <a:r>
              <a:rPr lang="en-CA" sz="1800" dirty="0">
                <a:latin typeface="Consolas" panose="020B0609020204030204" pitchFamily="49" charset="0"/>
                <a:cs typeface="Consolas" panose="020B0609020204030204" pitchFamily="49" charset="0"/>
              </a:rPr>
              <a:t> ) {</a:t>
            </a:r>
          </a:p>
          <a:p>
            <a:pPr marL="800100" lvl="2" indent="0">
              <a:buNone/>
            </a:pPr>
            <a:r>
              <a:rPr lang="en-CA" sz="1800" dirty="0" smtClean="0">
                <a:latin typeface="Consolas" panose="020B0609020204030204" pitchFamily="49" charset="0"/>
                <a:cs typeface="Consolas" panose="020B0609020204030204" pitchFamily="49" charset="0"/>
              </a:rPr>
              <a:t>    // Do something...    </a:t>
            </a: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'k' </a:t>
            </a:r>
            <a:r>
              <a:rPr lang="en-CA" sz="1800" dirty="0" smtClean="0">
                <a:latin typeface="Consolas" panose="020B0609020204030204" pitchFamily="49" charset="0"/>
                <a:cs typeface="Consolas" panose="020B0609020204030204" pitchFamily="49" charset="0"/>
              </a:rPr>
              <a:t>continues to be in scope</a:t>
            </a:r>
            <a:endParaRPr lang="en-CA" sz="1800" dirty="0">
              <a:latin typeface="Consolas" panose="020B0609020204030204" pitchFamily="49" charset="0"/>
              <a:cs typeface="Consolas" panose="020B0609020204030204" pitchFamily="49" charset="0"/>
            </a:endParaRPr>
          </a:p>
          <a:p>
            <a:pPr lvl="0"/>
            <a:endParaRPr lang="en-CA" dirty="0" smtClean="0">
              <a:solidFill>
                <a:prstClr val="black"/>
              </a:solidFill>
            </a:endParaRPr>
          </a:p>
        </p:txBody>
      </p:sp>
    </p:spTree>
    <p:extLst>
      <p:ext uri="{BB962C8B-B14F-4D97-AF65-F5344CB8AC3E}">
        <p14:creationId xmlns:p14="http://schemas.microsoft.com/office/powerpoint/2010/main" val="171982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Warning</a:t>
            </a:r>
            <a:endParaRPr lang="en-CA" dirty="0"/>
          </a:p>
        </p:txBody>
      </p:sp>
      <p:sp>
        <p:nvSpPr>
          <p:cNvPr id="3" name="Content Placeholder 2"/>
          <p:cNvSpPr>
            <a:spLocks noGrp="1"/>
          </p:cNvSpPr>
          <p:nvPr>
            <p:ph idx="1"/>
          </p:nvPr>
        </p:nvSpPr>
        <p:spPr/>
        <p:txBody>
          <a:bodyPr/>
          <a:lstStyle/>
          <a:p>
            <a:r>
              <a:rPr lang="en-CA" dirty="0" smtClean="0"/>
              <a:t>Some programming languages have true count-controlled loops:</a:t>
            </a:r>
          </a:p>
          <a:p>
            <a:pPr lvl="1"/>
            <a:r>
              <a:rPr lang="en-CA" dirty="0" smtClean="0"/>
              <a:t>For example, Maple:</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for k from 1 to 10 do</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'k' is assigned a value from 1 to 10</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Do something...</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end do;</a:t>
            </a:r>
          </a:p>
          <a:p>
            <a:pPr marL="457200" lvl="1" indent="0">
              <a:buNone/>
            </a:pPr>
            <a:endParaRPr lang="en-CA" dirty="0" smtClean="0"/>
          </a:p>
          <a:p>
            <a:pPr marL="857250" lvl="2" indent="0">
              <a:buNone/>
            </a:pPr>
            <a:r>
              <a:rPr lang="en-CA" sz="1800" dirty="0" smtClean="0"/>
              <a:t>This loop will iterate exactly ten times, and with each subsequent execution, the variable </a:t>
            </a:r>
            <a:r>
              <a:rPr lang="en-CA" sz="1800" dirty="0" smtClean="0">
                <a:latin typeface="Consolas" panose="020B0609020204030204" pitchFamily="49" charset="0"/>
                <a:cs typeface="Consolas" panose="020B0609020204030204" pitchFamily="49" charset="0"/>
              </a:rPr>
              <a:t>k</a:t>
            </a:r>
            <a:r>
              <a:rPr lang="en-CA" sz="1800" dirty="0" smtClean="0"/>
              <a:t> will be assigned the next value</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471877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Warning</a:t>
            </a:r>
            <a:endParaRPr lang="en-CA" dirty="0"/>
          </a:p>
        </p:txBody>
      </p:sp>
      <p:sp>
        <p:nvSpPr>
          <p:cNvPr id="3" name="Content Placeholder 2"/>
          <p:cNvSpPr>
            <a:spLocks noGrp="1"/>
          </p:cNvSpPr>
          <p:nvPr>
            <p:ph idx="1"/>
          </p:nvPr>
        </p:nvSpPr>
        <p:spPr/>
        <p:txBody>
          <a:bodyPr/>
          <a:lstStyle/>
          <a:p>
            <a:r>
              <a:rPr lang="en-CA" dirty="0" smtClean="0"/>
              <a:t>In C++, the values of </a:t>
            </a:r>
            <a:r>
              <a:rPr lang="en-CA" dirty="0" smtClean="0">
                <a:latin typeface="Consolas" panose="020B0609020204030204" pitchFamily="49" charset="0"/>
                <a:cs typeface="Consolas" panose="020B0609020204030204" pitchFamily="49" charset="0"/>
              </a:rPr>
              <a:t>k</a:t>
            </a:r>
            <a:r>
              <a:rPr lang="en-CA" dirty="0" smtClean="0"/>
              <a:t> and </a:t>
            </a:r>
            <a:r>
              <a:rPr lang="en-CA" dirty="0" smtClean="0">
                <a:latin typeface="Consolas" panose="020B0609020204030204" pitchFamily="49" charset="0"/>
                <a:cs typeface="Consolas" panose="020B0609020204030204" pitchFamily="49" charset="0"/>
              </a:rPr>
              <a:t>n</a:t>
            </a:r>
            <a:r>
              <a:rPr lang="en-CA" dirty="0" smtClean="0"/>
              <a:t> can be changed inside the body</a:t>
            </a:r>
          </a:p>
          <a:p>
            <a:pPr marL="800100" lvl="2" indent="0">
              <a:buNone/>
            </a:pPr>
            <a:r>
              <a:rPr lang="en-CA" sz="1800" dirty="0" smtClean="0">
                <a:latin typeface="Consolas" panose="020B0609020204030204" pitchFamily="49" charset="0"/>
                <a:cs typeface="Consolas" panose="020B0609020204030204" pitchFamily="49" charset="0"/>
              </a:rPr>
              <a:t>unsigned int n{10};</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for </a:t>
            </a:r>
            <a:r>
              <a:rPr lang="en-CA" sz="1800" dirty="0">
                <a:latin typeface="Consolas" panose="020B0609020204030204" pitchFamily="49" charset="0"/>
                <a:cs typeface="Consolas" panose="020B0609020204030204" pitchFamily="49" charset="0"/>
              </a:rPr>
              <a:t>( </a:t>
            </a:r>
            <a:r>
              <a:rPr lang="en-CA" sz="1800" b="1" dirty="0">
                <a:solidFill>
                  <a:srgbClr val="FF0000"/>
                </a:solidFill>
                <a:latin typeface="Consolas" panose="020B0609020204030204" pitchFamily="49" charset="0"/>
                <a:cs typeface="Consolas" panose="020B0609020204030204" pitchFamily="49" charset="0"/>
              </a:rPr>
              <a:t>unsigned int k{0}</a:t>
            </a:r>
            <a:r>
              <a:rPr lang="en-CA" sz="1800" dirty="0">
                <a:latin typeface="Consolas" panose="020B0609020204030204" pitchFamily="49" charset="0"/>
                <a:cs typeface="Consolas" panose="020B0609020204030204" pitchFamily="49" charset="0"/>
              </a:rPr>
              <a:t>; </a:t>
            </a:r>
            <a:r>
              <a:rPr lang="en-CA" sz="1800" b="1" dirty="0">
                <a:solidFill>
                  <a:srgbClr val="7030A0"/>
                </a:solidFill>
                <a:latin typeface="Consolas" panose="020B0609020204030204" pitchFamily="49" charset="0"/>
                <a:cs typeface="Consolas" panose="020B0609020204030204" pitchFamily="49" charset="0"/>
              </a:rPr>
              <a:t>k &lt; n</a:t>
            </a:r>
            <a:r>
              <a:rPr lang="en-CA" sz="1800" dirty="0">
                <a:latin typeface="Consolas" panose="020B0609020204030204" pitchFamily="49" charset="0"/>
                <a:cs typeface="Consolas" panose="020B0609020204030204" pitchFamily="49" charset="0"/>
              </a:rPr>
              <a:t>; </a:t>
            </a:r>
            <a:r>
              <a:rPr lang="en-CA" sz="1800" b="1" dirty="0">
                <a:solidFill>
                  <a:srgbClr val="0070C0"/>
                </a:solidFill>
                <a:latin typeface="Consolas" panose="020B0609020204030204" pitchFamily="49" charset="0"/>
                <a:cs typeface="Consolas" panose="020B0609020204030204" pitchFamily="49" charset="0"/>
              </a:rPr>
              <a:t>++k</a:t>
            </a:r>
            <a:r>
              <a:rPr lang="en-CA" sz="1800" dirty="0">
                <a:latin typeface="Consolas" panose="020B0609020204030204" pitchFamily="49" charset="0"/>
                <a:cs typeface="Consolas" panose="020B0609020204030204" pitchFamily="49" charset="0"/>
              </a:rPr>
              <a:t>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if ( (k % 3) == 2 )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k += 2;</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endParaRPr lang="en-CA" sz="1800" dirty="0">
              <a:latin typeface="Consolas" panose="020B0609020204030204" pitchFamily="49" charset="0"/>
              <a:cs typeface="Consolas" panose="020B0609020204030204" pitchFamily="49" charset="0"/>
            </a:endParaRP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if ( (k % </a:t>
            </a:r>
            <a:r>
              <a:rPr lang="en-CA" sz="1800" dirty="0" smtClean="0">
                <a:latin typeface="Consolas" panose="020B0609020204030204" pitchFamily="49" charset="0"/>
                <a:cs typeface="Consolas" panose="020B0609020204030204" pitchFamily="49" charset="0"/>
              </a:rPr>
              <a:t>4) </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1 </a:t>
            </a:r>
            <a:r>
              <a:rPr lang="en-CA" sz="1800" dirty="0">
                <a:latin typeface="Consolas" panose="020B0609020204030204" pitchFamily="49" charset="0"/>
                <a:cs typeface="Consolas" panose="020B0609020204030204" pitchFamily="49" charset="0"/>
              </a:rPr>
              <a:t>)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++n;</a:t>
            </a:r>
            <a:endParaRPr lang="en-CA" sz="1800" dirty="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    std::cout &lt;&lt; k &lt;&lt; ", " &lt;&lt; n &lt;&lt; std::endl;</a:t>
            </a: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59186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62803</TotalTime>
  <Words>1389</Words>
  <Application>Microsoft Office PowerPoint</Application>
  <PresentationFormat>On-screen Show (4:3)</PresentationFormat>
  <Paragraphs>277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Custom Design</vt:lpstr>
      <vt:lpstr>For loops</vt:lpstr>
      <vt:lpstr>Outline</vt:lpstr>
      <vt:lpstr>Count-controlled loops</vt:lpstr>
      <vt:lpstr>Count-controlled loops</vt:lpstr>
      <vt:lpstr>Count-controlled loops</vt:lpstr>
      <vt:lpstr>Count-controlled loops</vt:lpstr>
      <vt:lpstr>Count-controlled loops</vt:lpstr>
      <vt:lpstr>Warning</vt:lpstr>
      <vt:lpstr>Warning</vt:lpstr>
      <vt:lpstr>Warning</vt:lpstr>
      <vt:lpstr>Warning</vt:lpstr>
      <vt:lpstr>Variations on a theme</vt:lpstr>
      <vt:lpstr>Variations on a theme</vt:lpstr>
      <vt:lpstr>Variations on a theme</vt:lpstr>
      <vt:lpstr>Variations on a theme</vt:lpstr>
      <vt:lpstr>Factorial function</vt:lpstr>
      <vt:lpstr>Factorial function</vt:lpstr>
      <vt:lpstr>Perfect numbers</vt:lpstr>
      <vt:lpstr>Prime numbers</vt:lpstr>
      <vt:lpstr>Prime numbers</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1245</cp:revision>
  <dcterms:created xsi:type="dcterms:W3CDTF">2009-09-11T23:00:44Z</dcterms:created>
  <dcterms:modified xsi:type="dcterms:W3CDTF">2018-09-28T15:13:04Z</dcterms:modified>
</cp:coreProperties>
</file>